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307" r:id="rId3"/>
    <p:sldId id="271" r:id="rId4"/>
    <p:sldId id="273" r:id="rId5"/>
    <p:sldId id="280" r:id="rId6"/>
    <p:sldId id="281" r:id="rId7"/>
    <p:sldId id="282" r:id="rId8"/>
    <p:sldId id="283" r:id="rId9"/>
    <p:sldId id="285" r:id="rId10"/>
    <p:sldId id="286" r:id="rId11"/>
    <p:sldId id="287" r:id="rId12"/>
    <p:sldId id="289" r:id="rId13"/>
    <p:sldId id="290" r:id="rId14"/>
    <p:sldId id="291" r:id="rId15"/>
    <p:sldId id="292" r:id="rId16"/>
    <p:sldId id="294" r:id="rId17"/>
    <p:sldId id="295" r:id="rId18"/>
    <p:sldId id="296" r:id="rId19"/>
    <p:sldId id="297" r:id="rId20"/>
    <p:sldId id="337" r:id="rId21"/>
    <p:sldId id="298" r:id="rId22"/>
    <p:sldId id="299" r:id="rId23"/>
    <p:sldId id="300" r:id="rId24"/>
    <p:sldId id="301" r:id="rId25"/>
    <p:sldId id="348" r:id="rId26"/>
    <p:sldId id="349" r:id="rId28"/>
  </p:sldIdLst>
  <p:sldSz cx="9144000" cy="6858000" type="screen4x3"/>
  <p:notesSz cx="6858000" cy="9144000"/>
  <p:custDataLst>
    <p:tags r:id="rId3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9F5"/>
    <a:srgbClr val="EA7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8923"/>
  </p:normalViewPr>
  <p:slideViewPr>
    <p:cSldViewPr showGuides="1">
      <p:cViewPr varScale="1">
        <p:scale>
          <a:sx n="76" d="100"/>
          <a:sy n="76" d="100"/>
        </p:scale>
        <p:origin x="-13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5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0C87AA-7A2F-47B2-AD86-4A0A1995321B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A4E7E9B-592D-4D7B-95BB-A354F9FE76F9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634082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53A5D8-CD32-4C40-BD25-C9F844744743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2380D7-8232-44B0-AB79-D5C2593F2084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EC2798F-0598-440E-A6DE-47A7FCE45179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21C30C-F593-4F69-B235-186E67B1C2FB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AEECC4-91F5-4224-BA90-21EFC5CF90CE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C27014-559B-487C-9C07-D28FC401E1C3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06A5D72-505C-4632-95EF-90E46A8C3C01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E08488-9C53-43FE-89A4-E7C108519611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Picture 8" descr="C:\Documents and Settings\Administrator\Application Data\Tencent\Users\76418276\QQ\WinTemp\RichOle\3XW}ORJWNMWGN4LLI@XYFBI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hyperlink" Target="http://www.cmpbook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tags" Target="../tags/tag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Picture 4" descr="机工社标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163" y="0"/>
            <a:ext cx="3779837" cy="765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0" name="TextBox 5"/>
          <p:cNvSpPr txBox="1"/>
          <p:nvPr/>
        </p:nvSpPr>
        <p:spPr>
          <a:xfrm>
            <a:off x="468313" y="2133600"/>
            <a:ext cx="5040312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2" name="TextBox 7"/>
          <p:cNvSpPr txBox="1"/>
          <p:nvPr/>
        </p:nvSpPr>
        <p:spPr>
          <a:xfrm>
            <a:off x="900113" y="3213100"/>
            <a:ext cx="7704137" cy="8302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4.2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    学有所成---焊接成才案例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53" name="TextBox 8"/>
          <p:cNvSpPr txBox="1"/>
          <p:nvPr/>
        </p:nvSpPr>
        <p:spPr>
          <a:xfrm>
            <a:off x="2484438" y="5445125"/>
            <a:ext cx="3851275" cy="461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主编：吴志亚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900113" y="1557338"/>
            <a:ext cx="5472113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48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走  进  焊  接</a:t>
            </a:r>
            <a:endParaRPr kumimoji="0" lang="zh-CN" altLang="en-US" sz="48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12294" name="TextBox 1"/>
          <p:cNvSpPr txBox="1"/>
          <p:nvPr/>
        </p:nvSpPr>
        <p:spPr>
          <a:xfrm>
            <a:off x="684213" y="188913"/>
            <a:ext cx="3725862" cy="3987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十四五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职业教育国家规划教材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/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633413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4.2    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学有所成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---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焊接成才案例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8313" y="908050"/>
            <a:ext cx="7704138" cy="5762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4.2.2 </a:t>
            </a:r>
            <a:r>
              <a:rPr altLang="zh-CN" sz="24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张冬伟——“国宝级”焊工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87358" y="1700213"/>
            <a:ext cx="3395980" cy="4603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、“期待徒弟超过我”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5650" y="2276475"/>
            <a:ext cx="7920038" cy="43999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在沪东中华，流传着一个“三代焊接大师薪火相传”的故事。</a:t>
            </a:r>
            <a:endParaRPr kumimoji="0" lang="zh-CN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过六旬的集团首席技师张翼飞，40多年坚守岗位，熟练掌握上百种材质的焊接工艺；徒弟秦毅，是我国第一位掌握殷瓦焊接技术的焊工；传到张冬伟这里，已是第三代。在这些工匠之间代代相传的，不只是“钢板绣花”的绝技，还有对精益求精的渴望和对现世浮躁的隔绝。</a:t>
            </a:r>
            <a:endParaRPr kumimoji="0" lang="zh-CN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内向的秦毅不善言辞，但对徒弟有问必答，毫无保留，张冬伟则用勤学苦练来回报师恩。做学徒时，他对师傅的每一次操作都看得格外仔细。有时候秦毅连续作业好几个小时，他就一直目不转睛，寸步不离。“有些关键动作，可能只有一两分钟，我不舍得错过。”</a:t>
            </a:r>
            <a:endParaRPr kumimoji="0" lang="zh-CN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爱笑的张冬伟对徒弟很严厉，他能从完工的焊缝里，读出每个徒弟的情绪和水准，有任何小瑕疵，都会及时纠正。在他身边，已有数十个工人获得了国际认可的殷瓦焊证书。</a:t>
            </a:r>
            <a:endParaRPr kumimoji="0" lang="zh-CN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kumimoji="0" lang="zh-CN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633413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4.2    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学有所成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---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焊接成才案例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8313" y="908050"/>
            <a:ext cx="7704138" cy="5762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4.2.3  </a:t>
            </a:r>
            <a:r>
              <a:rPr kumimoji="0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王中美——全国劳动模范</a:t>
            </a:r>
            <a:endParaRPr kumimoji="0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8630" y="2637155"/>
            <a:ext cx="3930650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 </a:t>
            </a:r>
            <a:r>
              <a:rPr kumimoji="0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王中美，中铁科工集团九桥公司的首席焊工、特级技师、全国劳动模范、全国五一劳动奖章、中国青年五四奖章获得者、全国三八红旗手、中国中铁十大专家型技术工人、中央企业青年岗位能手。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4582" name="矩形 6"/>
          <p:cNvSpPr/>
          <p:nvPr/>
        </p:nvSpPr>
        <p:spPr>
          <a:xfrm>
            <a:off x="5724525" y="5795963"/>
            <a:ext cx="162179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/>
            <a:r>
              <a:rPr lang="zh-CN" altLang="zh-CN" dirty="0">
                <a:latin typeface="Arial" panose="020B0604020202020204" pitchFamily="34" charset="0"/>
                <a:ea typeface="宋体" panose="02010600030101010101" pitchFamily="2" charset="-122"/>
              </a:rPr>
              <a:t>图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4-14 </a:t>
            </a:r>
            <a:r>
              <a:rPr altLang="zh-CN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sym typeface="+mn-ea"/>
              </a:rPr>
              <a:t>王中美</a:t>
            </a:r>
            <a:endParaRPr lang="zh-CN" altLang="zh-CN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sym typeface="+mn-ea"/>
            </a:endParaRPr>
          </a:p>
        </p:txBody>
      </p:sp>
      <p:pic>
        <p:nvPicPr>
          <p:cNvPr id="3" name="图片 -21474826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7900" y="2478405"/>
            <a:ext cx="4031615" cy="30397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633413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4.2    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学有所成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---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焊接成才案例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8313" y="908050"/>
            <a:ext cx="7704138" cy="5762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4.2.3 </a:t>
            </a:r>
            <a:r>
              <a:rPr lang="en-US" altLang="zh-CN" sz="24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 </a:t>
            </a:r>
            <a:r>
              <a:rPr altLang="zh-CN" sz="24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王中美——全国劳动模范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4213" y="1931988"/>
            <a:ext cx="4620260" cy="460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、不怕吃苦勇做“钢桥女焊将”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605" name="矩形 2"/>
          <p:cNvSpPr/>
          <p:nvPr/>
        </p:nvSpPr>
        <p:spPr>
          <a:xfrm>
            <a:off x="611505" y="2565400"/>
            <a:ext cx="3924300" cy="40925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sz="2000" dirty="0"/>
              <a:t>        </a:t>
            </a:r>
            <a:r>
              <a:rPr altLang="zh-CN" sz="2000" dirty="0"/>
              <a:t>2001年，受父亲影响，王中美从技校毕业后来到中铁九桥，本来学的是桥梁工专业，却选择干起了比桥梁工更苦、更累、更脏的电焊工。很多人觉得焊花飞溅的画面很美，可亲自干了才知道，狭窄的作业空间、闷热的焊接环境、僵立的持枪姿势、弧光和焊花的伤害，让一切都变得不那么美好。异常艰苦的工作环境，使得与王中美同期进厂干电焊的7位女工先后转行，唯独她坚持了下来。</a:t>
            </a:r>
            <a:endParaRPr altLang="zh-CN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12995" y="2840355"/>
            <a:ext cx="4231005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633413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4.2    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学有所成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---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焊接成才案例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8313" y="908050"/>
            <a:ext cx="7704138" cy="5762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4.2.3  </a:t>
            </a:r>
            <a:r>
              <a:rPr altLang="zh-CN" sz="24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王中美——全国劳动模范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4213" y="1628775"/>
            <a:ext cx="5232400" cy="460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2、以技立业创造“王中美焊接工法”</a:t>
            </a:r>
            <a:endParaRPr kumimoji="0" altLang="zh-CN" sz="240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288" y="2276475"/>
            <a:ext cx="8353425" cy="19380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王中美以技立业，默默坚守电焊岗位近二十载，攻克了无数焊接技术难题。她参与建造的钢桥17次跨越长江、10次跨越黄河、9次跨越赣江，并取得了27项技术攻关、17项创新成果。她参建的重点工程相继获得国家优秀工程奖、鲁班奖，以及9项“全国优秀焊接工程—等奖”等众多大奖。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95288" y="4272598"/>
            <a:ext cx="4103688" cy="20612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在世界首座跨度超千米的公铁两用斜拉桥——沪苏通长江大桥新钢种焊接中，她又一次参与工厂实验，攻克了Q500qE钢材在钢桥上首次采用的焊接技术难关，解决了重达1800吨的大型全焊整节段析梁的焊接难题，为推动我国铁路桥梁新钢种从Q370qE到Q420qE到Q500qE的三大跨越作出了重要贡献。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5480050" y="3384550"/>
            <a:ext cx="2113280" cy="37858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633413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4.2    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学有所成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---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焊接成才案例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8313" y="908050"/>
            <a:ext cx="7704138" cy="5762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4.2.3  </a:t>
            </a:r>
            <a:r>
              <a:rPr altLang="zh-CN" sz="24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王中美——全国劳动模范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4213" y="1700213"/>
            <a:ext cx="5231130" cy="460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初心传承带领“女子电焊突击队”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84028" y="2205038"/>
            <a:ext cx="4341813" cy="28613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在中国桥梁界，有一支赫赫有名的“女子电焊突击队”。2011年，中国桥梁界首支“女子电焊突击队”在中铁九桥诞生，近十年来，这支以王中美为领头人的“女子电焊突击队”，出现在一座座国内外知名桥梁建设中，累计完成焊缝长度近60万米，先后荣获“全国三八红旗集体”和“全国五—巾帼标兵岗”称号。</a:t>
            </a:r>
            <a:endParaRPr kumimoji="0" lang="zh-CN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95605" y="5229066"/>
            <a:ext cx="8567738" cy="11988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2016年，中铁九桥创立了“王中美劳模创新工作室”，王中美带领工友们相继开展了30多项材质实验和焊接攻关任务，开展了面向一线员工的技能培训、考试等活动3600多人次。王中美的徒弟中多人成长为高级工、技师，其中徒弟刘青先后获得“江西省劳模”“赣鄱工匠”等荣誉称号。</a:t>
            </a:r>
            <a:endParaRPr kumimoji="0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530" y="2205355"/>
            <a:ext cx="3474085" cy="23869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633413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4.2    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学有所成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---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焊接成才案例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8313" y="908050"/>
            <a:ext cx="7704138" cy="5762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4.2.4  </a:t>
            </a:r>
            <a:r>
              <a:rPr kumimoji="0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卢仁峰——“独臂焊侠”</a:t>
            </a:r>
            <a:endParaRPr kumimoji="0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11188" y="1772603"/>
            <a:ext cx="3311525" cy="45231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    </a:t>
            </a:r>
            <a:r>
              <a:rPr kumimoji="0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卢仁峰，中国兵器集团首席技师、一机大成装备公司高级技师卢仁峰、第9届全国技术能手中焊接界唯一一位“中华技能大奖”获奖者、全国十大最美职工、中国2020年度人物候选人。几十年如一日，用一只手执着追求焊接技术革新、被誉为“独手焊侠”。</a:t>
            </a:r>
            <a:endParaRPr kumimoji="0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sp>
        <p:nvSpPr>
          <p:cNvPr id="29702" name="矩形 6"/>
          <p:cNvSpPr/>
          <p:nvPr/>
        </p:nvSpPr>
        <p:spPr>
          <a:xfrm>
            <a:off x="5781675" y="5514975"/>
            <a:ext cx="16814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/>
            <a:r>
              <a:rPr lang="zh-CN" altLang="zh-CN" dirty="0">
                <a:latin typeface="Arial" panose="020B0604020202020204" pitchFamily="34" charset="0"/>
                <a:ea typeface="宋体" panose="02010600030101010101" pitchFamily="2" charset="-122"/>
              </a:rPr>
              <a:t>图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4-15  </a:t>
            </a:r>
            <a:r>
              <a:rPr lang="zh-CN" altLang="zh-CN" dirty="0">
                <a:latin typeface="Arial" panose="020B0604020202020204" pitchFamily="34" charset="0"/>
                <a:ea typeface="宋体" panose="02010600030101010101" pitchFamily="2" charset="-122"/>
              </a:rPr>
              <a:t>卢仁峰</a:t>
            </a:r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-21474826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56100" y="1988820"/>
            <a:ext cx="4754880" cy="31318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633413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4.2    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学有所成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---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焊接成才案例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8313" y="908050"/>
            <a:ext cx="7704138" cy="5762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4.2.4  </a:t>
            </a:r>
            <a:r>
              <a:rPr altLang="zh-CN" sz="24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卢仁峰——“独臂焊侠”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51143" y="2233136"/>
            <a:ext cx="4535488" cy="43999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kumimoji="0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2020年9月28日，中国坦克焊接大师卢仁峰再次发布新的科研创新成果“短段双向减应力焊接操作法”，为国内军用装备高强高硬度壳体批产制造奠定基础，获得军工界的高度评价。</a:t>
            </a:r>
            <a:endParaRPr kumimoji="0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十多岁时，卢仁峰已经是厂里重点培养的技术骨干。1986年，一场事故让卢仁峰左手遭受重创。被切去的左手虽然勉强接上了，但已经完全丧失功能。卢仁峰没有放弃焊接工作，他泡在车间，刻苦练习，硬是靠给自己量身定做手套和牙咬焊帽这些办法，在五年后恢复了过去的焊接水平，再次成为厂里的焊接技术领军人。</a:t>
            </a:r>
            <a:endParaRPr kumimoji="0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2045" y="2997200"/>
            <a:ext cx="4184650" cy="291084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403668" y="1628458"/>
            <a:ext cx="1865630" cy="460375"/>
          </a:xfrm>
          <a:prstGeom prst="rect">
            <a:avLst/>
          </a:prstGeom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、人物事迹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633413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4.2    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学有所成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---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焊接成才案例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8313" y="908050"/>
            <a:ext cx="7704138" cy="5762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4.2.4  </a:t>
            </a:r>
            <a:r>
              <a:rPr altLang="zh-CN" sz="24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卢仁峰——“独臂焊侠”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23850" y="2276793"/>
            <a:ext cx="4189095" cy="4461510"/>
          </a:xfrm>
          <a:prstGeom prst="rect">
            <a:avLst/>
          </a:prstGeom>
          <a:solidFill>
            <a:srgbClr val="F2F9F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    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卢仁峰16岁那年，下乡知青回城，他来到一机集团做了焊工，他就给自己定的目标是，还要学好、学精焊接技术。正当在焊接岗位上潜心钻研焊接方法技术并开始大显身手的时候，1986年的一场事故让卢仁峰险些彻底失去左手，大拇指、食指、中指被勉强缝合后，基本不能工作。但他没有被吓到，反而更加坚定有力。他给自己定下了每天要焊完50根焊条的任务。他左手残疾，仅靠右手练就一身电焊绝活，手工电弧焊单面焊双面成型技术堪称一绝。</a:t>
            </a:r>
            <a:endParaRPr kumimoji="0" lang="zh-CN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03668" y="1628458"/>
            <a:ext cx="1865630" cy="460375"/>
          </a:xfrm>
          <a:prstGeom prst="rect">
            <a:avLst/>
          </a:prstGeom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、自强不息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8215" y="1557655"/>
            <a:ext cx="4306570" cy="23895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00" y="3947160"/>
            <a:ext cx="4286250" cy="28670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633413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4.2    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学有所成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---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焊接成才案例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8313" y="908050"/>
            <a:ext cx="7704138" cy="5762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4.2.4  </a:t>
            </a:r>
            <a:r>
              <a:rPr altLang="zh-CN" sz="24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卢仁峰——“独臂焊侠”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95605" y="2233295"/>
            <a:ext cx="8208645" cy="19380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某军品项目大型水压机1#高压泵体突然出现裂纹，该设备承担13个品种、1850余项、42万件军品生产任务，按照常规需更换泵体，可市场上没有相应的备件。如果设备不能及时修复，将会影响整体进度。卢仁峰主动请缨，在没有技术参数、没有可靠的技术保障的情况下，他反复思考、试验，52个小时里，手中的焊钳止住了高压水流，挽回损失近400万元。</a:t>
            </a:r>
            <a:endParaRPr kumimoji="0" lang="zh-CN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5605" y="4293235"/>
            <a:ext cx="8208645" cy="22453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    </a:t>
            </a:r>
            <a:r>
              <a:rPr kumimoji="0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2009年，作为国庆阅兵装备的某型号轮式车辆首次批量生产，在整车焊接蜗壳部位过程中，由于新型装甲材料具有碳含量高、刚性极大和蜗壳壁薄等特点，焊接过程中焊接变形和焊缝成型难以控制，致使平面度超差，严重影响整车的装配质量和进度。卢仁峰再一次投入到了紧张的战斗中。从焊丝的型号到电流大小的选择，他和工友们反复研究细节，确定操作步骤，最终利用焊接变形的特性，采用“正反面焊接，以变制变”的方法，使该产品生产合格率一下子由60%提高到96%。</a:t>
            </a:r>
            <a:endParaRPr kumimoji="0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38868" y="1628458"/>
            <a:ext cx="1865630" cy="460375"/>
          </a:xfrm>
          <a:prstGeom prst="rect">
            <a:avLst/>
          </a:prstGeom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、勇挑重担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633413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4.2    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学有所成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---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焊接成才案例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8313" y="908050"/>
            <a:ext cx="7704138" cy="5762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4.2.4  </a:t>
            </a:r>
            <a:r>
              <a:rPr altLang="zh-CN" sz="24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卢仁峰——“独臂焊侠”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38868" y="1628458"/>
            <a:ext cx="1865630" cy="460375"/>
          </a:xfrm>
          <a:prstGeom prst="rect">
            <a:avLst/>
          </a:prstGeom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、甘为人梯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20995" y="2251710"/>
            <a:ext cx="3723005" cy="245300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79705" y="2233295"/>
            <a:ext cx="5121275" cy="45231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一枝独秀不是春，百花齐放春满园。</a:t>
            </a:r>
            <a:r>
              <a:rPr kumimoji="0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卢仁峰带出了40多名徒弟，个个都成了技术上的骨干。他带出的徒弟有“全国劳动模范”、“五一劳动奖章”和“全国技术能手”获得者、内蒙古第一机械集团公司高级技师王文山，有“全国技术能手”、“内蒙古劳动模范”、内蒙古第一机械集团公司高级技师翟兴刚，有内蒙古自治区五一劳动奖章获得者、内蒙古第一机械集团公司高级技师卢仁昌，有兵器工业集团技术能手付阿什等 。</a:t>
            </a:r>
            <a:endParaRPr kumimoji="0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995" y="4653280"/>
            <a:ext cx="3722370" cy="20554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633413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4.2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学有所成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---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焊接成才案例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314" name="内容占位符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 anchor="t" anchorCtr="0"/>
          <a:p>
            <a:pPr>
              <a:lnSpc>
                <a:spcPct val="200000"/>
              </a:lnSpc>
            </a:pPr>
            <a:r>
              <a:rPr lang="en-US" altLang="zh-CN" kern="1200" baseline="0" dirty="0">
                <a:latin typeface="+mn-lt"/>
                <a:ea typeface="+mn-ea"/>
                <a:cs typeface="+mn-cs"/>
              </a:rPr>
              <a:t>1</a:t>
            </a:r>
            <a:r>
              <a:rPr lang="zh-CN" altLang="zh-CN" kern="1200" baseline="0" dirty="0">
                <a:latin typeface="+mn-lt"/>
                <a:ea typeface="+mn-ea"/>
                <a:cs typeface="+mn-cs"/>
              </a:rPr>
              <a:t>．了解焊接人才成功案例；</a:t>
            </a:r>
            <a:endParaRPr lang="zh-CN" altLang="zh-CN" kern="1200" baseline="0" dirty="0">
              <a:latin typeface="+mn-lt"/>
              <a:ea typeface="+mn-ea"/>
              <a:cs typeface="+mn-cs"/>
            </a:endParaRPr>
          </a:p>
          <a:p>
            <a:pPr>
              <a:lnSpc>
                <a:spcPct val="200000"/>
              </a:lnSpc>
            </a:pPr>
            <a:r>
              <a:rPr lang="en-US" altLang="zh-CN" kern="1200" baseline="0" dirty="0">
                <a:latin typeface="+mn-lt"/>
                <a:ea typeface="+mn-ea"/>
                <a:cs typeface="+mn-cs"/>
              </a:rPr>
              <a:t>2</a:t>
            </a:r>
            <a:r>
              <a:rPr lang="zh-CN" altLang="zh-CN" kern="1200" baseline="0" dirty="0">
                <a:latin typeface="+mn-lt"/>
                <a:ea typeface="+mn-ea"/>
                <a:cs typeface="+mn-cs"/>
              </a:rPr>
              <a:t>．激发学生学习成才的信心。</a:t>
            </a:r>
            <a:endParaRPr lang="zh-CN" altLang="zh-CN" kern="1200" baseline="0" dirty="0">
              <a:latin typeface="+mn-lt"/>
              <a:ea typeface="+mn-ea"/>
              <a:cs typeface="+mn-cs"/>
            </a:endParaRPr>
          </a:p>
          <a:p>
            <a:endParaRPr lang="zh-CN" altLang="en-US" kern="1200" baseline="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7088" y="981075"/>
            <a:ext cx="2016125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学习目标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13316" name="Picture 7" descr="http://img3.imgtn.bdimg.com/it/u=1413714218,3271838819&amp;fm=21&amp;gp=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6388" y="3287713"/>
            <a:ext cx="4703762" cy="35321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633413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4.2    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学有所成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---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焊接成才案例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8313" y="908050"/>
            <a:ext cx="7704138" cy="72072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4.2.5 </a:t>
            </a:r>
            <a:r>
              <a:rPr kumimoji="0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曾正超——“技能英雄”</a:t>
            </a:r>
            <a:endParaRPr kumimoji="0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796" name="矩形 7"/>
          <p:cNvSpPr/>
          <p:nvPr/>
        </p:nvSpPr>
        <p:spPr>
          <a:xfrm>
            <a:off x="6516688" y="5940425"/>
            <a:ext cx="16179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/>
            <a:r>
              <a:rPr lang="zh-CN" altLang="zh-CN" dirty="0">
                <a:latin typeface="Arial" panose="020B0604020202020204" pitchFamily="34" charset="0"/>
                <a:ea typeface="宋体" panose="02010600030101010101" pitchFamily="2" charset="-122"/>
              </a:rPr>
              <a:t>图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4-16 </a:t>
            </a:r>
            <a:r>
              <a:rPr lang="zh-CN" altLang="zh-CN" dirty="0">
                <a:latin typeface="Arial" panose="020B0604020202020204" pitchFamily="34" charset="0"/>
                <a:ea typeface="宋体" panose="02010600030101010101" pitchFamily="2" charset="-122"/>
              </a:rPr>
              <a:t>曾正超</a:t>
            </a:r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71550" y="2277110"/>
            <a:ext cx="3387090" cy="415417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    </a:t>
            </a:r>
            <a:r>
              <a:rPr kumimoji="0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曾正超，中国五矿集团有限公司中冶集团中国十九冶首席技师，中央企业青年先锋、全国技术能手、全国青年岗位能手、全国冶金建设行业高级技能专家，享受国务院政府特殊津贴。2020年8月，当选中华全国青年联合会第十三届常务委员会委员。</a:t>
            </a:r>
            <a:endParaRPr kumimoji="0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r="20840"/>
          <a:stretch>
            <a:fillRect/>
          </a:stretch>
        </p:blipFill>
        <p:spPr>
          <a:xfrm>
            <a:off x="4716145" y="2510790"/>
            <a:ext cx="4072255" cy="342963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633413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4.2    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学有所成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---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焊接成才案例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8313" y="908050"/>
            <a:ext cx="7704138" cy="72072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4.2.5 </a:t>
            </a:r>
            <a:r>
              <a:rPr altLang="zh-CN" sz="24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曾正超——“技能英雄”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79425" y="1845469"/>
            <a:ext cx="5172075" cy="460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</a:t>
            </a:r>
            <a:r>
              <a:rPr kumimoji="0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大国工匠，登顶世界</a:t>
            </a:r>
            <a:endParaRPr kumimoji="0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5605" y="2492375"/>
            <a:ext cx="4116705" cy="40925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cs"/>
              </a:rPr>
              <a:t>         </a:t>
            </a:r>
            <a:r>
              <a:rPr kumimoji="0" altLang="zh-CN" sz="20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cs"/>
              </a:rPr>
              <a:t>2015年8月17日，在巴西圣保罗举行的第43届世界技能大赛上，代表中国队参赛的曾正超，用历时4天、长达18小时的沉稳应战，以超高质量、超高规格焊接作品获得焊接项目总分第一的成绩，为中国摘得世界技能大赛首枚金牌，被组委会授予中国代表团唯一一名“国家最佳选手奖”。一个未满20岁的年轻人，以超乎想象、臻于完美的焊接工艺品，向来自39个国家的40位焊接专家评委展示了大国工匠的精湛技艺。</a:t>
            </a:r>
            <a:endParaRPr kumimoji="0" altLang="zh-CN" sz="20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cs"/>
            </a:endParaRPr>
          </a:p>
        </p:txBody>
      </p:sp>
      <p:pic>
        <p:nvPicPr>
          <p:cNvPr id="3" name="图片 -21474826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22800" y="3095625"/>
            <a:ext cx="4521200" cy="32645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633413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4.2    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学有所成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---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焊接成才案例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8313" y="908050"/>
            <a:ext cx="7704138" cy="72072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4.2.5 </a:t>
            </a:r>
            <a:r>
              <a:rPr altLang="zh-CN" sz="24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曾正超——“技能英雄”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57200" y="1845469"/>
            <a:ext cx="4524375" cy="460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工匠精神，砥砺前行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844" name="矩形 2"/>
          <p:cNvSpPr/>
          <p:nvPr/>
        </p:nvSpPr>
        <p:spPr>
          <a:xfrm>
            <a:off x="395605" y="2708910"/>
            <a:ext cx="8079740" cy="16300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sz="20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altLang="zh-CN" sz="20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面对巨大的荣耀和随之而来的各种褒奖，不到20岁的曾正超并未因此骄傲自满、固步自封，而是更加勤奋刻苦、奋勇拼搏。打磨焊接技术的初心不曾忘却，身为“周树春国家级焊接技能大师工作室”一员的使命更不曾忘却，曾正超在摘得世界大奖之后，以谦虚低调却又当仁不让的姿态，投入到一次又一次急难险重的焊接工作任务中去。</a:t>
            </a:r>
            <a:endParaRPr lang="zh-CN" altLang="zh-CN" sz="2000" b="1" dirty="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5288" y="4581525"/>
            <a:ext cx="8064500" cy="13220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cs"/>
              </a:rPr>
              <a:t>2016年8月至9月，曾正超参加了韩国浦项旋风除尘器工程项目焊接突击任务。每天早上7点刚过，他就已经在如同蒸笼一般的车间内挥汗如雨。经过和其他团队成员的同心协力、攻坚克难，项目组仅用了一个月的时间，就顺利完成了整个焊接工程的最难部分，检验合格率达100%。</a:t>
            </a:r>
            <a:endParaRPr kumimoji="0" altLang="zh-CN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633413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4.2    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学有所成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---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焊接成才案例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8313" y="908050"/>
            <a:ext cx="7704138" cy="72072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4.2.5</a:t>
            </a:r>
            <a:r>
              <a:rPr altLang="zh-CN" sz="24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曾正超——“技能英雄”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79425" y="1845469"/>
            <a:ext cx="4237038" cy="460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noProof="0" dirty="0">
                <a:ln>
                  <a:noFill/>
                </a:ln>
                <a:effectLst/>
                <a:uLnTx/>
                <a:uFillTx/>
                <a:sym typeface="+mn-ea"/>
              </a:rPr>
              <a:t>2</a:t>
            </a:r>
            <a:r>
              <a:rPr lang="zh-CN" altLang="zh-CN" sz="2400" noProof="0" dirty="0">
                <a:ln>
                  <a:noFill/>
                </a:ln>
                <a:effectLst/>
                <a:uLnTx/>
                <a:uFillTx/>
                <a:sym typeface="+mn-ea"/>
              </a:rPr>
              <a:t>、</a:t>
            </a:r>
            <a:r>
              <a:rPr lang="zh-CN" altLang="zh-CN" sz="24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工匠精神，砥砺前行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55373" y="3932238"/>
            <a:ext cx="2016760" cy="368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妥乐论坛会议中心</a:t>
            </a:r>
            <a:endParaRPr kumimoji="0" lang="zh-CN" altLang="zh-CN" sz="1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43663" y="6429058"/>
            <a:ext cx="1688465" cy="368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OB</a:t>
            </a:r>
            <a:r>
              <a:rPr lang="zh-CN" altLang="zh-CN" sz="18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I岛镍铁项目</a:t>
            </a:r>
            <a:endParaRPr kumimoji="0" lang="zh-CN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0835" y="1772285"/>
            <a:ext cx="3218180" cy="210248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5605" y="2468245"/>
            <a:ext cx="4728210" cy="20300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lang="en-US" sz="1800" dirty="0">
                <a:sym typeface="+mn-ea"/>
              </a:rPr>
              <a:t>2016</a:t>
            </a:r>
            <a:r>
              <a:rPr lang="zh-CN" altLang="en-US" sz="1800" dirty="0">
                <a:sym typeface="+mn-ea"/>
              </a:rPr>
              <a:t>年</a:t>
            </a:r>
            <a:r>
              <a:rPr altLang="zh-CN" sz="1800" dirty="0">
                <a:sym typeface="+mn-ea"/>
              </a:rPr>
              <a:t>10月，曾正超又作为“中国十九冶西部铁军焊接工程队"的一员，转战中国妥乐东盟十国产能峰会会议中心场馆建设的焊接项目。14天内，他与焊接工程队全体人员每天24小时待岗，昼夜不停作业，在15至20米之间的高空，完成了总重1800吨钢结构件的焊接安装工作。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5605" y="4581525"/>
            <a:ext cx="4728210" cy="9220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sz="1800" b="0" i="0" u="none" strike="noStrike" cap="none" spc="0" normalizeH="0" baseline="0" dirty="0"/>
              <a:t>2017年7月，正是炎炎夏日，曾正超接到公司安排，前往印度尼西亚，主持OBI岛镍铁项目4号矿热炉生产线钢结构安装工程施工。</a:t>
            </a:r>
            <a:endParaRPr kumimoji="0" sz="1800" b="0" i="0" u="none" strike="noStrike" cap="none" spc="0" normalizeH="0" baseline="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0" y="4364990"/>
            <a:ext cx="3168015" cy="20002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633413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4.2    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学有所成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---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焊接成才案例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8313" y="908050"/>
            <a:ext cx="7704138" cy="72072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4.2.5</a:t>
            </a:r>
            <a:r>
              <a:rPr altLang="zh-CN" sz="24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曾正超——“技能英雄”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79425" y="1773714"/>
            <a:ext cx="5172075" cy="460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荣光闪耀，匠心传承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0545" y="2355850"/>
            <a:ext cx="8149590" cy="10147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cs"/>
              </a:rPr>
              <a:t>曾正超由于摘得第43届世界技能大赛焊接项目“金牌”，受到了习近平总书记的亲切接见，感受到了党和国家的亲切关怀与殷殷叮嘱。这为他在焊接领域不断攀登高峰、再创佳绩注入了强大动力。</a:t>
            </a:r>
            <a:endParaRPr kumimoji="0" altLang="zh-CN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9750" y="3500755"/>
            <a:ext cx="8170545" cy="7067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sz="2000" noProof="0" dirty="0">
                <a:ln>
                  <a:noFill/>
                </a:ln>
                <a:effectLst/>
                <a:uLnTx/>
                <a:uFillTx/>
                <a:sym typeface="+mn-ea"/>
              </a:rPr>
              <a:t>2015年11月，曾正超被中国冶金建设协会评为“全国冶金建设行业焊接技能专家”。</a:t>
            </a:r>
            <a:endParaRPr kumimoji="0" altLang="zh-CN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cs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39975" y="4292600"/>
            <a:ext cx="3712845" cy="245554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633413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4.2    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学有所成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---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焊接成才案例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8313" y="908050"/>
            <a:ext cx="7704138" cy="72072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4.2.5</a:t>
            </a:r>
            <a:r>
              <a:rPr altLang="zh-CN" sz="24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曾正超——“技能英雄”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79425" y="1845469"/>
            <a:ext cx="5172075" cy="460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荣光闪耀，匠心传承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9425" y="4071620"/>
            <a:ext cx="8223885" cy="13220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cs"/>
              </a:rPr>
              <a:t>2017年2月，当选为共青团四川省委委员；3月，荣获国务院政府特殊津贴，并被人力资源和社会保障部授予“全国技术能手”称号；4月，荣获第四届四川质量奖个人奖；8月，被国资委授予“中央企业青年先锋”称号；12月，在“寻找四川工匠”活动中被评为四川省“最美工匠”。</a:t>
            </a:r>
            <a:endParaRPr kumimoji="0" altLang="zh-CN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7200" y="5512435"/>
            <a:ext cx="8245475" cy="6451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sz="1800" noProof="0" dirty="0">
                <a:ln>
                  <a:noFill/>
                </a:ln>
                <a:effectLst/>
                <a:uLnTx/>
                <a:uFillTx/>
                <a:sym typeface="+mn-ea"/>
              </a:rPr>
              <a:t>2018年9月，当选为四川省企业青年技能人才联盟第一届副秘书；11月，荣获第三届中国质量奖提名奖。</a:t>
            </a:r>
            <a:endParaRPr kumimoji="0" altLang="zh-CN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cs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6725" y="2638425"/>
            <a:ext cx="8184515" cy="13220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sz="2000" noProof="0" dirty="0">
                <a:ln>
                  <a:noFill/>
                </a:ln>
                <a:effectLst/>
                <a:uLnTx/>
                <a:uFillTx/>
                <a:sym typeface="+mn-ea"/>
              </a:rPr>
              <a:t>2016年3月，被四川省人民政府授予“四川省劳动模范”荣誉称号；5月，被团中央与人力资源和社会保障部授予“全国青年岗位能手”荣誉称号，被团中央、全国青联授予第20届“中国青年五四奖章”，被共青团四川省委、四川省青年联合会授予第19届“四川青年五四奖章”。</a:t>
            </a:r>
            <a:endParaRPr kumimoji="0" altLang="zh-CN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633413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4.2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学有所成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---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焊接成才案例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8313" y="908050"/>
            <a:ext cx="7704138" cy="57626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4.2.1 </a:t>
            </a:r>
            <a:r>
              <a:rPr kumimoji="0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高凤林——“金手天焊”</a:t>
            </a:r>
            <a:endParaRPr kumimoji="0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39" name="矩形 4"/>
          <p:cNvSpPr/>
          <p:nvPr/>
        </p:nvSpPr>
        <p:spPr>
          <a:xfrm>
            <a:off x="5867400" y="5157788"/>
            <a:ext cx="16179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zh-CN" dirty="0">
                <a:latin typeface="Arial" panose="020B0604020202020204" pitchFamily="34" charset="0"/>
                <a:ea typeface="宋体" panose="02010600030101010101" pitchFamily="2" charset="-122"/>
              </a:rPr>
              <a:t>图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4-12 </a:t>
            </a:r>
            <a:r>
              <a:rPr lang="zh-CN" altLang="zh-CN" dirty="0">
                <a:latin typeface="Arial" panose="020B0604020202020204" pitchFamily="34" charset="0"/>
                <a:ea typeface="宋体" panose="02010600030101010101" pitchFamily="2" charset="-122"/>
              </a:rPr>
              <a:t>高凤林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188" y="1916113"/>
            <a:ext cx="3684588" cy="3784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高凤林是首都航天机械公司特种熔融焊工、全国劳动模范、最美奋斗者。他技校毕业参加工作后，坚守在同一个车间，干同一个工种，只专注于一件事——在厚度毫厘之间的管壁上，一次次攻克发动机喷管焊接技术难关，被称为焊接火箭“心脏”的人</a:t>
            </a: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</a:t>
            </a:r>
            <a:endParaRPr kumimoji="0" lang="zh-CN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75238" y="5589588"/>
            <a:ext cx="3367088" cy="1168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高凤林，男，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1962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月出生，中共党员，高级技师，现任中国航天科技集团有限公司第一研究院211厂14车间高凤林班组组长，第一研究院首席技能专家，中华全国总工会副主席（兼）。</a:t>
            </a: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42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229225" y="1905000"/>
            <a:ext cx="2943225" cy="3187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633413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4.2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学有所成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---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焊接成才案例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8313" y="908050"/>
            <a:ext cx="7704138" cy="57626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4.2.1</a:t>
            </a:r>
            <a:r>
              <a:rPr altLang="zh-CN" sz="2400" b="1" strike="noStrike" noProof="0" dirty="0">
                <a:ln>
                  <a:noFill/>
                </a:ln>
                <a:effectLst/>
                <a:uLnTx/>
                <a:uFillTx/>
                <a:sym typeface="+mn-ea"/>
              </a:rPr>
              <a:t>高凤林——“金手天焊”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4213" y="1628775"/>
            <a:ext cx="2286000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、工作经历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7088" y="2333625"/>
            <a:ext cx="4968875" cy="41541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</a:t>
            </a:r>
            <a:r>
              <a:rPr kumimoji="0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1978年，高凤林进入211厂技术学校学习，1980年毕业后分配到首都航天机械公司发动机焊接车间，是伴随改革开放成长起来的一代人。20世纪90年代，在亚洲最大“长二捆”全箭振动塔的焊接操作中，高凤林长时间在表面温度高达几百摄氏度的焊件上操作。在他的手上，至今可见当年留下的伤疤。</a:t>
            </a:r>
            <a:endParaRPr kumimoji="0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国家“七五”攻关项目、东北哈汽轮机厂大型机车换热器的生产中，为了突破一项熔焊难题，高风林在半年时间里天天趴在产品上，一趴就是几个小时，被同事戏称“跟产品结婚的人”。</a:t>
            </a:r>
            <a:endParaRPr kumimoji="0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0425" y="4291965"/>
            <a:ext cx="3070860" cy="19380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425" y="2491740"/>
            <a:ext cx="3070860" cy="1790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633413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4.2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学有所成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---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焊接成才案例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8313" y="908050"/>
            <a:ext cx="7704138" cy="57626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4.2.1</a:t>
            </a:r>
            <a:r>
              <a:rPr altLang="zh-CN" sz="2400" b="1" strike="noStrike" noProof="0" dirty="0">
                <a:ln>
                  <a:noFill/>
                </a:ln>
                <a:effectLst/>
                <a:uLnTx/>
                <a:uFillTx/>
                <a:sym typeface="+mn-ea"/>
              </a:rPr>
              <a:t>高凤林——“金手天焊”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4213" y="1628775"/>
            <a:ext cx="2286000" cy="4619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、荣誉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52900" y="1733550"/>
            <a:ext cx="4019550" cy="50158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</a:t>
            </a:r>
            <a:r>
              <a:rPr kumimoji="0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多年来高凤林同志共攻克难关96项之多，1994年以最佳焊缝成型第一个完成美国ABS焊接取证认可，受到美国船检官员的称赞并被首推该试件为工艺评定试件</a:t>
            </a: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，以精湛的技术和突出贡献被破格评聘为国家技师，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被评为</a:t>
            </a:r>
            <a:r>
              <a:rPr kumimoji="0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全国劳动模范，全国五一劳动奖章获得者，全国国防科技工业系统劳动模范，全国道德模范，全国技术能手，首次月球探测工程突出贡献者，中华技能大奖获得者，中国质量奖获奖者，2009年获国务院政府特殊津贴。2018年“大国工匠年度人物”。2019年9月25日，高凤林获“最美奋斗者”个人称号。</a:t>
            </a:r>
            <a:endParaRPr kumimoji="0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8630" y="4509135"/>
            <a:ext cx="3279140" cy="21412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" y="2235200"/>
            <a:ext cx="3251200" cy="21323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633413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4.2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学有所成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---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焊接成才案例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8313" y="908050"/>
            <a:ext cx="7704138" cy="57626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4.2.1</a:t>
            </a:r>
            <a:r>
              <a:rPr altLang="zh-CN" sz="2400" b="1" strike="noStrike" noProof="0" dirty="0">
                <a:ln>
                  <a:noFill/>
                </a:ln>
                <a:effectLst/>
                <a:uLnTx/>
                <a:uFillTx/>
                <a:sym typeface="+mn-ea"/>
              </a:rPr>
              <a:t>高凤林——“金手天焊”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4213" y="1628775"/>
            <a:ext cx="3635375" cy="4619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、成功背后的故事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4213" y="2205038"/>
            <a:ext cx="8243888" cy="10763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为</a:t>
            </a:r>
            <a:r>
              <a:rPr kumimoji="0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了练好基本功，</a:t>
            </a: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高凤林</a:t>
            </a:r>
            <a:r>
              <a:rPr kumimoji="0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吃饭时拿筷子练送丝，喝水时端着盛满水的缸子练稳定性，休息时举着铁块练耐力、冒着高温观察铁水的流动规律。如果焊接需要，他可以十分钟不眨眼的绝技，也是那时练出来的。</a:t>
            </a:r>
            <a:endParaRPr kumimoji="0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2625" y="3285490"/>
            <a:ext cx="8243888" cy="1076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</a:t>
            </a:r>
            <a:r>
              <a:rPr kumimoji="0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早在1996年，针对产品特点，高凤林灵活运用所学高次方程公式和线积分公式，提出“反变形补偿法”进行变形控制，并凭借这一工艺荣获国家科技进步二等奖，展现出技术工人身上的创新力量。</a:t>
            </a:r>
            <a:endParaRPr kumimoji="0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4213" y="4366895"/>
            <a:ext cx="8243888" cy="132207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  </a:t>
            </a:r>
            <a:r>
              <a:rPr kumimoji="0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2006年，一个由著名物理学家丁肇中教授牵头，16个国家参与的反物质探测器项目，因低温超导磁铁的制造难题陷入困境。在国内外两拨顶尖专家都无能为力的情况下，高凤林只用两个小时就拿出方案，让在场专家深深折服。</a:t>
            </a:r>
            <a:endParaRPr kumimoji="0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4213" y="5660073"/>
            <a:ext cx="8243888" cy="10147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 </a:t>
            </a:r>
            <a:r>
              <a:rPr kumimoji="0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如今，58岁的高凤林依然奋战在一线，承担长三甲系列火箭氢氧发动机的批产，长征五号芯一、二级氢氧发动机的研制生产，重型火箭发动机的预研等国家重大工程的实施任务。</a:t>
            </a:r>
            <a:endParaRPr kumimoji="0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633413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4.2    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学有所成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---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焊接成才案例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8313" y="908050"/>
            <a:ext cx="7704138" cy="5762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4.2.2 </a:t>
            </a:r>
            <a:r>
              <a:rPr kumimoji="0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张冬伟——“国宝级”焊工</a:t>
            </a:r>
            <a:endParaRPr kumimoji="0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6" name="矩形 2"/>
          <p:cNvSpPr/>
          <p:nvPr/>
        </p:nvSpPr>
        <p:spPr>
          <a:xfrm>
            <a:off x="5651818" y="5013008"/>
            <a:ext cx="17449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/>
            <a:r>
              <a:rPr lang="zh-CN" altLang="zh-CN" dirty="0">
                <a:latin typeface="Arial" panose="020B0604020202020204" pitchFamily="34" charset="0"/>
                <a:ea typeface="宋体" panose="02010600030101010101" pitchFamily="2" charset="-122"/>
              </a:rPr>
              <a:t>图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4-13 </a:t>
            </a:r>
            <a:r>
              <a:rPr lang="zh-CN" altLang="zh-CN" sz="1800" dirty="0">
                <a:sym typeface="+mn-ea"/>
              </a:rPr>
              <a:t>张冬伟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68445" y="5732780"/>
            <a:ext cx="45720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</a:t>
            </a:r>
            <a:endParaRPr kumimoji="0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pic>
        <p:nvPicPr>
          <p:cNvPr id="3" name="图片 -21474826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4435" y="1700530"/>
            <a:ext cx="2540635" cy="33413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899795" y="2060575"/>
            <a:ext cx="3025775" cy="35998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sym typeface="+mn-ea"/>
              </a:rPr>
              <a:t>      </a:t>
            </a:r>
            <a:r>
              <a:rPr altLang="zh-CN" sz="2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sym typeface="+mn-ea"/>
              </a:rPr>
              <a:t>张冬伟，全国技术能手、全国职业道德建设标兵、全国五一劳动奖章获得者，我国首批殷瓦焊接技术工人中最年轻的一个</a:t>
            </a:r>
            <a:r>
              <a:rPr lang="zh-CN" sz="2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sym typeface="+mn-ea"/>
              </a:rPr>
              <a:t>，是中国广大“造船工匠”的典型人物，是造船人传承“工匠精神”的集中体现，是中国工业产业技术人才队伍的先进代表</a:t>
            </a:r>
            <a:r>
              <a:rPr altLang="zh-CN" sz="2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sym typeface="+mn-ea"/>
              </a:rPr>
              <a:t>。</a:t>
            </a:r>
            <a:endParaRPr kumimoji="0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15828" y="5381308"/>
            <a:ext cx="3367088" cy="1383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sz="1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sym typeface="+mn-ea"/>
              </a:rPr>
              <a:t>张冬伟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，男，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1981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月出生，高级技师，现任沪东中华造船（集团）有限公司总装二部围护系统车间电焊二组班组长，高级技师，主要从事LNG（液化天然气）船的围护系统二氧化碳焊接和氩弧焊焊接工作。</a:t>
            </a: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633413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4.2    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学有所成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---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焊接成才案例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8313" y="908050"/>
            <a:ext cx="7704138" cy="5762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4.2.2 </a:t>
            </a:r>
            <a:r>
              <a:rPr altLang="zh-CN" sz="24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张冬伟——“国宝级”焊工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32138" y="1628458"/>
            <a:ext cx="2937510" cy="4603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“鱼鳞焊缝特别美”</a:t>
            </a:r>
            <a:endParaRPr kumimoji="0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1505" y="2204720"/>
            <a:ext cx="8075295" cy="19996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    </a:t>
            </a:r>
            <a:r>
              <a:rPr kumimoji="0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1998年，张冬伟进入沪东中华所属的高级技工学校，学的是电焊专业。2001年，他以优异成绩进入沪东造船厂，师从全厂最年轻的焊接高级技师、央企劳动模范秦毅。</a:t>
            </a:r>
            <a:endParaRPr kumimoji="0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   </a:t>
            </a:r>
            <a:r>
              <a:rPr kumimoji="0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“有一次备战全国比赛，师傅在集训期间展示‘单面焊双面成型的绝招’，我当时就看呆了。他完成正面焊接，成型美观的反面焊缝也同时出现，太漂亮了。我暗下决心，一定好好学，将来超过师傅。”</a:t>
            </a:r>
            <a:endParaRPr kumimoji="0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39975" y="4310380"/>
            <a:ext cx="3729990" cy="23520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633413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4.2    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学有所成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---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焊接成才案例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8313" y="908050"/>
            <a:ext cx="7704138" cy="5762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4.2.2 </a:t>
            </a:r>
            <a:r>
              <a:rPr altLang="zh-CN" sz="24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张冬伟——“国宝级”焊工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32138" y="1700213"/>
            <a:ext cx="2783840" cy="4603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、巧手静心绣钢花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5650" y="2420620"/>
            <a:ext cx="7920038" cy="415417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张冬伟从2005年起开始建造LNG船，参与了沪东中华造船厂交付的全部17艘LNG船。</a:t>
            </a:r>
            <a:endParaRPr kumimoji="0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“焊接过程中若产生针眼大小的漏点，随时可能引发烈性爆炸，船毁人亡。"张冬伟说，每个舱完成焊接作业后，必须接受第三方密性检测，漏点为0才合格。首次检测，最多允许10个漏点，再逐个堵漏，确保安全。</a:t>
            </a:r>
            <a:endParaRPr kumimoji="0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“只要拿起焊枪，就要排除一切杂念。”张冬伟补充说，每天早晨开班组会，他会仔细观察每个焊工的精神状态，如果出现疲劳或烦躁，就暂时休息。“人难免遇到烦心事，必须尽快调整好心态，再上船。”</a:t>
            </a:r>
            <a:endParaRPr kumimoji="0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kumimoji="0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5401,&quot;width&quot;:4987}"/>
</p:tagLst>
</file>

<file path=ppt/tags/tag2.xml><?xml version="1.0" encoding="utf-8"?>
<p:tagLst xmlns:p="http://schemas.openxmlformats.org/presentationml/2006/main">
  <p:tag name="KSO_WM_UNIT_PLACING_PICTURE_USER_VIEWPORT" val="{&quot;height&quot;:2760,&quot;width&quot;:4620}"/>
</p:tagLst>
</file>

<file path=ppt/tags/tag3.xml><?xml version="1.0" encoding="utf-8"?>
<p:tagLst xmlns:p="http://schemas.openxmlformats.org/presentationml/2006/main">
  <p:tag name="KSO_WM_UNIT_PLACING_PICTURE_USER_VIEWPORT" val="{&quot;height&quot;:4752,&quot;width&quot;:7536}"/>
</p:tagLst>
</file>

<file path=ppt/tags/tag4.xml><?xml version="1.0" encoding="utf-8"?>
<p:tagLst xmlns:p="http://schemas.openxmlformats.org/presentationml/2006/main">
  <p:tag name="KSO_WM_UNIT_PLACING_PICTURE_USER_VIEWPORT" val="{&quot;height&quot;:7188,&quot;width&quot;:10872}"/>
</p:tagLst>
</file>

<file path=ppt/tags/tag5.xml><?xml version="1.0" encoding="utf-8"?>
<p:tagLst xmlns:p="http://schemas.openxmlformats.org/presentationml/2006/main">
  <p:tag name="COMMONDATA" val="eyJoZGlkIjoiNzIzMzFmNzYzYmNiYjYxZWQyYWRiYTgxYTA0ZmUzZWQ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经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2400" dirty="0" smtClean="0">
            <a:solidFill>
              <a:prstClr val="black"/>
            </a:solidFill>
          </a:defRPr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6445</Words>
  <Application>WPS 演示</Application>
  <PresentationFormat>全屏显示(4:3)</PresentationFormat>
  <Paragraphs>243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Arial</vt:lpstr>
      <vt:lpstr>宋体</vt:lpstr>
      <vt:lpstr>Wingdings</vt:lpstr>
      <vt:lpstr>黑体</vt:lpstr>
      <vt:lpstr>Calibri</vt:lpstr>
      <vt:lpstr>Times New Roman</vt:lpstr>
      <vt:lpstr>微软雅黑</vt:lpstr>
      <vt:lpstr>Arial Unicode MS</vt:lpstr>
      <vt:lpstr>华文行楷</vt:lpstr>
      <vt:lpstr>Office 主题</vt:lpstr>
      <vt:lpstr>PowerPoint 演示文稿</vt:lpstr>
      <vt:lpstr>4.2    学有所成---焊接成才案例</vt:lpstr>
      <vt:lpstr>4.2    学有所成---焊接成才案例</vt:lpstr>
      <vt:lpstr>4.2    学有所成---焊接成才案例</vt:lpstr>
      <vt:lpstr>4.2    学有所成---焊接成才案例</vt:lpstr>
      <vt:lpstr>4.2    学有所成---焊接成才案例</vt:lpstr>
      <vt:lpstr>4.2    学有所成---焊接成才案例</vt:lpstr>
      <vt:lpstr>4.2    学有所成---焊接成才案例</vt:lpstr>
      <vt:lpstr>4.2    学有所成---焊接成才案例</vt:lpstr>
      <vt:lpstr>4.2    学有所成---焊接成才案例</vt:lpstr>
      <vt:lpstr>4.2    学有所成---焊接成才案例</vt:lpstr>
      <vt:lpstr>4.2    学有所成---焊接成才案例</vt:lpstr>
      <vt:lpstr>4.2    学有所成---焊接成才案例</vt:lpstr>
      <vt:lpstr>4.2    学有所成---焊接成才案例</vt:lpstr>
      <vt:lpstr>4.2    学有所成---焊接成才案例</vt:lpstr>
      <vt:lpstr>4.2    学有所成---焊接成才案例</vt:lpstr>
      <vt:lpstr>4.2    学有所成---焊接成才案例</vt:lpstr>
      <vt:lpstr>4.2    学有所成---焊接成才案例</vt:lpstr>
      <vt:lpstr>4.2    学有所成---焊接成才案例</vt:lpstr>
      <vt:lpstr>4.2    学有所成---焊接成才案例</vt:lpstr>
      <vt:lpstr>4.2    学有所成---焊接成才案例</vt:lpstr>
      <vt:lpstr>4.2    学有所成---焊接成才案例</vt:lpstr>
      <vt:lpstr>4.2    学有所成---焊接成才案例</vt:lpstr>
      <vt:lpstr>4.2    学有所成---焊接成才案例</vt:lpstr>
      <vt:lpstr>4.2    学有所成---焊接成才案例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bj</dc:creator>
  <cp:lastModifiedBy>可人</cp:lastModifiedBy>
  <cp:revision>169</cp:revision>
  <dcterms:created xsi:type="dcterms:W3CDTF">2013-10-30T09:04:00Z</dcterms:created>
  <dcterms:modified xsi:type="dcterms:W3CDTF">2025-08-22T02:49:30Z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AB3C9F801E95429A8CE9964676C4AF85_13</vt:lpwstr>
  </property>
  <property fmtid="{D5CDD505-2E9C-101B-9397-08002B2CF9AE}" pid="3" name="KSOProductBuildVer">
    <vt:lpwstr>2052-12.1.0.22529</vt:lpwstr>
  </property>
</Properties>
</file>