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3" r:id="rId4"/>
    <p:sldId id="274" r:id="rId5"/>
    <p:sldId id="275" r:id="rId6"/>
    <p:sldId id="277" r:id="rId7"/>
    <p:sldId id="278" r:id="rId8"/>
    <p:sldId id="280" r:id="rId9"/>
    <p:sldId id="282" r:id="rId10"/>
    <p:sldId id="284" r:id="rId11"/>
    <p:sldId id="286" r:id="rId12"/>
    <p:sldId id="288" r:id="rId13"/>
    <p:sldId id="289" r:id="rId14"/>
    <p:sldId id="292" r:id="rId15"/>
    <p:sldId id="290" r:id="rId16"/>
    <p:sldId id="293" r:id="rId17"/>
    <p:sldId id="294" r:id="rId18"/>
    <p:sldId id="295" r:id="rId19"/>
    <p:sldId id="296" r:id="rId20"/>
    <p:sldId id="297" r:id="rId21"/>
    <p:sldId id="299" r:id="rId22"/>
    <p:sldId id="300" r:id="rId23"/>
    <p:sldId id="302" r:id="rId24"/>
    <p:sldId id="301" r:id="rId25"/>
    <p:sldId id="303" r:id="rId26"/>
    <p:sldId id="304" r:id="rId27"/>
    <p:sldId id="305" r:id="rId28"/>
    <p:sldId id="307" r:id="rId29"/>
    <p:sldId id="308" r:id="rId30"/>
    <p:sldId id="309" r:id="rId31"/>
    <p:sldId id="310" r:id="rId32"/>
    <p:sldId id="312" r:id="rId33"/>
    <p:sldId id="315" r:id="rId34"/>
    <p:sldId id="316" r:id="rId35"/>
    <p:sldId id="317" r:id="rId36"/>
    <p:sldId id="319" r:id="rId37"/>
    <p:sldId id="320" r:id="rId38"/>
    <p:sldId id="321" r:id="rId3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9657650-8406-46DA-946B-88BA1E8F5ECD}"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802022D-29D9-473D-8F34-5F38203FCEFF}"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3A740A1-A41D-454A-B512-CB8C7C3AE252}"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B6F808D-541F-4365-B17B-4C3F7FA9CD4B}"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4C40774-EFFC-449C-8240-F7471BFFE20C}"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12"/>
          </p:nvPr>
        </p:nvSpPr>
        <p:spPr>
          <a:xfrm>
            <a:off x="457200" y="6356350"/>
            <a:ext cx="2133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425C012-49B3-4778-97A4-C18859DA0478}"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13"/>
          </p:nvPr>
        </p:nvSpPr>
        <p:spPr>
          <a:xfrm>
            <a:off x="3124200" y="6356350"/>
            <a:ext cx="2895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1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日期占位符 3"/>
          <p:cNvSpPr>
            <a:spLocks noGrp="1"/>
          </p:cNvSpPr>
          <p:nvPr>
            <p:ph type="dt" sz="half" idx="2"/>
          </p:nvPr>
        </p:nvSpPr>
        <p:spPr>
          <a:xfrm>
            <a:off x="457200" y="6356350"/>
            <a:ext cx="2133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56FC1DA-10BB-4604-AE0F-27F2D2099760}"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4"/>
          <p:cNvSpPr>
            <a:spLocks noGrp="1"/>
          </p:cNvSpPr>
          <p:nvPr>
            <p:ph type="ftr" sz="quarter" idx="3"/>
          </p:nvPr>
        </p:nvSpPr>
        <p:spPr>
          <a:xfrm>
            <a:off x="3124200" y="6356350"/>
            <a:ext cx="2895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占位符 3"/>
          <p:cNvSpPr>
            <a:spLocks noGrp="1"/>
          </p:cNvSpPr>
          <p:nvPr>
            <p:ph type="dt" sz="half" idx="2"/>
          </p:nvPr>
        </p:nvSpPr>
        <p:spPr>
          <a:xfrm>
            <a:off x="457200" y="6356350"/>
            <a:ext cx="2133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5E5A40D-0E4C-4F30-8795-DD97B2651760}"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4"/>
          <p:cNvSpPr>
            <a:spLocks noGrp="1"/>
          </p:cNvSpPr>
          <p:nvPr>
            <p:ph type="ftr" sz="quarter" idx="3"/>
          </p:nvPr>
        </p:nvSpPr>
        <p:spPr>
          <a:xfrm>
            <a:off x="3124200" y="6356350"/>
            <a:ext cx="2895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2704CD8-AD38-483B-9C79-699D4C00A343}"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6FDFD28-ED75-4DBF-885C-916CBAD89E11}"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Picture 8" descr="C:\Documents and Settings\Administrator\Application Data\Tencent\Users\76418276\QQ\WinTemp\RichOle\3XW}ORJWNMWGN4LLI@XYFBI.png"/>
          <p:cNvPicPr>
            <a:picLocks noChangeAspect="1"/>
          </p:cNvPicPr>
          <p:nvPr userDrawn="1"/>
        </p:nvPicPr>
        <p:blipFill>
          <a:blip r:embed="rId13"/>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1.1.ppt" TargetMode="External"/><Relationship Id="rId3" Type="http://schemas.openxmlformats.org/officeDocument/2006/relationships/image" Target="../media/image3.png"/><Relationship Id="rId2" Type="http://schemas.openxmlformats.org/officeDocument/2006/relationships/hyperlink" Target="http://www.cmpbook.com/" TargetMode="Externa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lum/>
          </a:blip>
          <a:srcRect/>
          <a:stretch>
            <a:fillRect t="-6000" b="-6000"/>
          </a:stretch>
        </a:blipFill>
        <a:effectLst/>
      </p:bgPr>
    </p:bg>
    <p:spTree>
      <p:nvGrpSpPr>
        <p:cNvPr id="1" name=""/>
        <p:cNvGrpSpPr/>
        <p:nvPr/>
      </p:nvGrpSpPr>
      <p:grpSpPr/>
      <p:pic>
        <p:nvPicPr>
          <p:cNvPr id="12290" name="Picture 4" descr="机工社标">
            <a:hlinkClick r:id="rId2"/>
          </p:cNvPr>
          <p:cNvPicPr>
            <a:picLocks noChangeAspect="1"/>
          </p:cNvPicPr>
          <p:nvPr/>
        </p:nvPicPr>
        <p:blipFill>
          <a:blip r:embed="rId3"/>
          <a:stretch>
            <a:fillRect/>
          </a:stretch>
        </p:blipFill>
        <p:spPr>
          <a:xfrm>
            <a:off x="5364163" y="0"/>
            <a:ext cx="3779837" cy="765175"/>
          </a:xfrm>
          <a:prstGeom prst="rect">
            <a:avLst/>
          </a:prstGeom>
          <a:noFill/>
          <a:ln w="9525">
            <a:noFill/>
          </a:ln>
        </p:spPr>
      </p:pic>
      <p:sp>
        <p:nvSpPr>
          <p:cNvPr id="2052" name="TextBox 7">
            <a:hlinkClick r:id="rId4" action="ppaction://hlinkpres?slideindex=1&amp;slidetitle="/>
          </p:cNvPr>
          <p:cNvSpPr txBox="1"/>
          <p:nvPr/>
        </p:nvSpPr>
        <p:spPr>
          <a:xfrm>
            <a:off x="684213" y="3455988"/>
            <a:ext cx="7704137" cy="560387"/>
          </a:xfrm>
          <a:prstGeom prst="rect">
            <a:avLst/>
          </a:prstGeom>
          <a:noFill/>
          <a:ln w="9525">
            <a:noFill/>
          </a:ln>
        </p:spPr>
        <p:txBody>
          <a:bodyPr anchor="t" anchorCtr="0">
            <a:spAutoFit/>
          </a:bodyPr>
          <a:p>
            <a:pPr>
              <a:lnSpc>
                <a:spcPct val="150000"/>
              </a:lnSpc>
            </a:pPr>
            <a:r>
              <a:rPr lang="en-US" altLang="zh-CN" sz="2400" dirty="0">
                <a:latin typeface="黑体" panose="02010609060101010101" pitchFamily="2" charset="-122"/>
                <a:ea typeface="黑体" panose="02010609060101010101" pitchFamily="2" charset="-122"/>
              </a:rPr>
              <a:t>1.1 </a:t>
            </a:r>
            <a:r>
              <a:rPr lang="zh-CN" altLang="zh-CN" sz="2400" dirty="0">
                <a:latin typeface="黑体" panose="02010609060101010101" pitchFamily="2" charset="-122"/>
                <a:ea typeface="黑体" panose="02010609060101010101" pitchFamily="2" charset="-122"/>
              </a:rPr>
              <a:t>天衣无缝</a:t>
            </a:r>
            <a:r>
              <a:rPr lang="en-US" altLang="zh-CN" sz="2400" dirty="0">
                <a:latin typeface="黑体" panose="02010609060101010101" pitchFamily="2" charset="-122"/>
                <a:ea typeface="黑体" panose="02010609060101010101" pitchFamily="2" charset="-122"/>
              </a:rPr>
              <a:t>——</a:t>
            </a:r>
            <a:r>
              <a:rPr lang="zh-CN" altLang="zh-CN" sz="2400" dirty="0">
                <a:latin typeface="黑体" panose="02010609060101010101" pitchFamily="2" charset="-122"/>
                <a:ea typeface="黑体" panose="02010609060101010101" pitchFamily="2" charset="-122"/>
              </a:rPr>
              <a:t>认识焊接</a:t>
            </a:r>
            <a:endParaRPr lang="zh-CN" altLang="en-US" sz="2400" b="1" dirty="0">
              <a:latin typeface="黑体" panose="02010609060101010101" pitchFamily="2" charset="-122"/>
              <a:ea typeface="黑体" panose="02010609060101010101" pitchFamily="2" charset="-122"/>
            </a:endParaRPr>
          </a:p>
        </p:txBody>
      </p:sp>
      <p:sp>
        <p:nvSpPr>
          <p:cNvPr id="12292" name="TextBox 1"/>
          <p:cNvSpPr txBox="1"/>
          <p:nvPr/>
        </p:nvSpPr>
        <p:spPr>
          <a:xfrm>
            <a:off x="684213" y="188913"/>
            <a:ext cx="3725862" cy="398780"/>
          </a:xfrm>
          <a:prstGeom prst="rect">
            <a:avLst/>
          </a:prstGeom>
          <a:noFill/>
          <a:ln w="9525">
            <a:noFill/>
          </a:ln>
        </p:spPr>
        <p:txBody>
          <a:bodyPr anchor="t" anchorCtr="0">
            <a:spAutoFit/>
          </a:bodyPr>
          <a:p>
            <a:r>
              <a:rPr lang="en-US" altLang="zh-CN" sz="2000" dirty="0">
                <a:solidFill>
                  <a:schemeClr val="bg1"/>
                </a:solidFill>
                <a:latin typeface="Arial" panose="020B0604020202020204" pitchFamily="34" charset="0"/>
                <a:ea typeface="宋体" panose="02010600030101010101" pitchFamily="2" charset="-122"/>
              </a:rPr>
              <a:t>“</a:t>
            </a:r>
            <a:r>
              <a:rPr lang="zh-CN" altLang="en-US" sz="2000" dirty="0">
                <a:solidFill>
                  <a:schemeClr val="bg1"/>
                </a:solidFill>
                <a:latin typeface="Arial" panose="020B0604020202020204" pitchFamily="34" charset="0"/>
                <a:ea typeface="宋体" panose="02010600030101010101" pitchFamily="2" charset="-122"/>
              </a:rPr>
              <a:t>十四五</a:t>
            </a:r>
            <a:r>
              <a:rPr lang="en-US" altLang="zh-CN" sz="2000" dirty="0">
                <a:solidFill>
                  <a:schemeClr val="bg1"/>
                </a:solidFill>
                <a:latin typeface="Arial" panose="020B0604020202020204" pitchFamily="34" charset="0"/>
                <a:ea typeface="宋体" panose="02010600030101010101" pitchFamily="2" charset="-122"/>
              </a:rPr>
              <a:t>”</a:t>
            </a:r>
            <a:r>
              <a:rPr lang="zh-CN" altLang="en-US" sz="2000" dirty="0">
                <a:solidFill>
                  <a:schemeClr val="bg1"/>
                </a:solidFill>
                <a:latin typeface="Arial" panose="020B0604020202020204" pitchFamily="34" charset="0"/>
                <a:ea typeface="宋体" panose="02010600030101010101" pitchFamily="2" charset="-122"/>
              </a:rPr>
              <a:t>职业教育国家规划教材</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3" name="圆角矩形 2"/>
          <p:cNvSpPr/>
          <p:nvPr/>
        </p:nvSpPr>
        <p:spPr>
          <a:xfrm>
            <a:off x="1484313" y="908050"/>
            <a:ext cx="6616700"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lt1"/>
                </a:solidFill>
                <a:effectLst/>
                <a:uLnTx/>
                <a:uFillTx/>
                <a:latin typeface="黑体" panose="02010609060101010101" pitchFamily="2" charset="-122"/>
                <a:ea typeface="黑体" panose="02010609060101010101" pitchFamily="2" charset="-122"/>
                <a:cs typeface="+mn-cs"/>
              </a:rPr>
              <a:t>第一章  文化篇</a:t>
            </a:r>
            <a:endParaRPr kumimoji="0" lang="zh-CN" altLang="en-US" sz="3200" b="0" i="0" u="none" strike="noStrike" kern="1200" cap="none" spc="0" normalizeH="0" baseline="0" noProof="0" dirty="0">
              <a:ln>
                <a:noFill/>
              </a:ln>
              <a:solidFill>
                <a:schemeClr val="lt1"/>
              </a:solidFill>
              <a:effectLst/>
              <a:uLnTx/>
              <a:uFillTx/>
              <a:latin typeface="黑体" panose="02010609060101010101" pitchFamily="2" charset="-122"/>
              <a:ea typeface="黑体" panose="02010609060101010101" pitchFamily="2" charset="-122"/>
              <a:cs typeface="+mn-cs"/>
            </a:endParaRPr>
          </a:p>
        </p:txBody>
      </p:sp>
      <p:sp>
        <p:nvSpPr>
          <p:cNvPr id="9" name="TextBox 7">
            <a:hlinkClick r:id="rId4" action="ppaction://hlinkpres?slideindex=1&amp;slidetitle="/>
          </p:cNvPr>
          <p:cNvSpPr txBox="1"/>
          <p:nvPr/>
        </p:nvSpPr>
        <p:spPr>
          <a:xfrm>
            <a:off x="684213" y="4367213"/>
            <a:ext cx="7704137" cy="574675"/>
          </a:xfrm>
          <a:prstGeom prst="rect">
            <a:avLst/>
          </a:prstGeom>
          <a:noFill/>
          <a:ln w="9525">
            <a:noFill/>
          </a:ln>
        </p:spPr>
        <p:txBody>
          <a:bodyPr anchor="t" anchorCtr="0">
            <a:spAutoFit/>
          </a:bodyPr>
          <a:p>
            <a:pPr>
              <a:lnSpc>
                <a:spcPct val="150000"/>
              </a:lnSpc>
            </a:pPr>
            <a:r>
              <a:rPr lang="en-US" altLang="zh-CN" sz="2400" dirty="0">
                <a:latin typeface="黑体" panose="02010609060101010101" pitchFamily="2" charset="-122"/>
                <a:ea typeface="黑体" panose="02010609060101010101" pitchFamily="2" charset="-122"/>
              </a:rPr>
              <a:t>1.2  </a:t>
            </a:r>
            <a:r>
              <a:rPr lang="zh-CN" altLang="zh-CN" sz="2400" dirty="0">
                <a:latin typeface="黑体" panose="02010609060101010101" pitchFamily="2" charset="-122"/>
                <a:ea typeface="黑体" panose="02010609060101010101" pitchFamily="2" charset="-122"/>
              </a:rPr>
              <a:t>焊花四射</a:t>
            </a:r>
            <a:r>
              <a:rPr lang="en-US" altLang="zh-CN" sz="2400" dirty="0">
                <a:latin typeface="黑体" panose="02010609060101010101" pitchFamily="2" charset="-122"/>
                <a:ea typeface="黑体" panose="02010609060101010101" pitchFamily="2" charset="-122"/>
              </a:rPr>
              <a:t>——</a:t>
            </a:r>
            <a:r>
              <a:rPr lang="zh-CN" altLang="zh-CN" sz="2400" dirty="0">
                <a:latin typeface="黑体" panose="02010609060101010101" pitchFamily="2" charset="-122"/>
                <a:ea typeface="黑体" panose="02010609060101010101" pitchFamily="2" charset="-122"/>
              </a:rPr>
              <a:t>焊接的应用</a:t>
            </a:r>
            <a:endParaRPr lang="zh-CN" altLang="en-US" sz="2400" dirty="0">
              <a:latin typeface="黑体" panose="02010609060101010101" pitchFamily="2" charset="-122"/>
              <a:ea typeface="黑体" panose="02010609060101010101" pitchFamily="2" charset="-122"/>
            </a:endParaRPr>
          </a:p>
        </p:txBody>
      </p:sp>
      <p:sp>
        <p:nvSpPr>
          <p:cNvPr id="10" name="TextBox 7">
            <a:hlinkClick r:id="rId4" action="ppaction://hlinkpres?slideindex=1&amp;slidetitle="/>
          </p:cNvPr>
          <p:cNvSpPr txBox="1"/>
          <p:nvPr/>
        </p:nvSpPr>
        <p:spPr>
          <a:xfrm>
            <a:off x="684213" y="5302250"/>
            <a:ext cx="7704137" cy="574675"/>
          </a:xfrm>
          <a:prstGeom prst="rect">
            <a:avLst/>
          </a:prstGeom>
          <a:noFill/>
          <a:ln w="9525">
            <a:noFill/>
          </a:ln>
        </p:spPr>
        <p:txBody>
          <a:bodyPr anchor="t" anchorCtr="0">
            <a:spAutoFit/>
          </a:bodyPr>
          <a:p>
            <a:pPr>
              <a:lnSpc>
                <a:spcPct val="150000"/>
              </a:lnSpc>
            </a:pPr>
            <a:r>
              <a:rPr lang="en-US" altLang="zh-CN" sz="2400" dirty="0">
                <a:latin typeface="黑体" panose="02010609060101010101" pitchFamily="2" charset="-122"/>
                <a:ea typeface="黑体" panose="02010609060101010101" pitchFamily="2" charset="-122"/>
              </a:rPr>
              <a:t>1.3 </a:t>
            </a:r>
            <a:r>
              <a:rPr lang="zh-CN" altLang="zh-CN" sz="2400" dirty="0">
                <a:latin typeface="黑体" panose="02010609060101010101" pitchFamily="2" charset="-122"/>
                <a:ea typeface="黑体" panose="02010609060101010101" pitchFamily="2" charset="-122"/>
              </a:rPr>
              <a:t>钢铁裁缝</a:t>
            </a:r>
            <a:r>
              <a:rPr lang="en-US" altLang="zh-CN" sz="2400" dirty="0">
                <a:latin typeface="黑体" panose="02010609060101010101" pitchFamily="2" charset="-122"/>
                <a:ea typeface="黑体" panose="02010609060101010101" pitchFamily="2" charset="-122"/>
              </a:rPr>
              <a:t>——</a:t>
            </a:r>
            <a:r>
              <a:rPr lang="zh-CN" altLang="zh-CN" sz="2400" dirty="0">
                <a:latin typeface="黑体" panose="02010609060101010101" pitchFamily="2" charset="-122"/>
                <a:ea typeface="黑体" panose="02010609060101010101" pitchFamily="2" charset="-122"/>
              </a:rPr>
              <a:t>走进焊接行业</a:t>
            </a:r>
            <a:endParaRPr lang="zh-CN" altLang="en-US" sz="2400" dirty="0">
              <a:latin typeface="黑体" panose="02010609060101010101" pitchFamily="2" charset="-122"/>
              <a:ea typeface="黑体" panose="02010609060101010101" pitchFamily="2" charset="-122"/>
            </a:endParaRPr>
          </a:p>
        </p:txBody>
      </p:sp>
      <p:sp>
        <p:nvSpPr>
          <p:cNvPr id="4" name="上凸带形 3"/>
          <p:cNvSpPr/>
          <p:nvPr/>
        </p:nvSpPr>
        <p:spPr>
          <a:xfrm>
            <a:off x="3059113" y="2205038"/>
            <a:ext cx="3835400" cy="647700"/>
          </a:xfrm>
          <a:prstGeom prst="ribbon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lt1"/>
                </a:solidFill>
                <a:effectLst/>
                <a:uLnTx/>
                <a:uFillTx/>
                <a:latin typeface="黑体" panose="02010609060101010101" pitchFamily="2" charset="-122"/>
                <a:ea typeface="黑体" panose="02010609060101010101" pitchFamily="2" charset="-122"/>
                <a:cs typeface="+mn-cs"/>
              </a:rPr>
              <a:t>主要内容</a:t>
            </a:r>
            <a:endParaRPr kumimoji="0" lang="zh-CN" altLang="en-US" sz="2400" b="0" i="0" u="none" strike="noStrike" kern="1200" cap="none" spc="0" normalizeH="0" baseline="0" noProof="0" dirty="0">
              <a:ln>
                <a:noFill/>
              </a:ln>
              <a:solidFill>
                <a:schemeClr val="lt1"/>
              </a:solidFill>
              <a:effectLst/>
              <a:uLnTx/>
              <a:uFillTx/>
              <a:latin typeface="黑体" panose="02010609060101010101" pitchFamily="2" charset="-122"/>
              <a:ea typeface="黑体" panose="02010609060101010101" pitchFamily="2" charset="-122"/>
              <a:cs typeface="+mn-cs"/>
            </a:endParaRPr>
          </a:p>
        </p:txBody>
      </p:sp>
      <p:grpSp>
        <p:nvGrpSpPr>
          <p:cNvPr id="12297" name="Group 7"/>
          <p:cNvGrpSpPr/>
          <p:nvPr/>
        </p:nvGrpSpPr>
        <p:grpSpPr>
          <a:xfrm>
            <a:off x="5827713" y="3035300"/>
            <a:ext cx="2524125" cy="3236913"/>
            <a:chOff x="1800" y="1560"/>
            <a:chExt cx="3975" cy="5097"/>
          </a:xfrm>
        </p:grpSpPr>
        <p:pic>
          <p:nvPicPr>
            <p:cNvPr id="12298" name="Picture 8" descr="000cf1a449a10946c12f01"/>
            <p:cNvPicPr preferRelativeResize="0"/>
            <p:nvPr/>
          </p:nvPicPr>
          <p:blipFill>
            <a:blip r:embed="rId5"/>
            <a:srcRect b="5148"/>
            <a:stretch>
              <a:fillRect/>
            </a:stretch>
          </p:blipFill>
          <p:spPr>
            <a:xfrm>
              <a:off x="1800" y="4092"/>
              <a:ext cx="3975" cy="2565"/>
            </a:xfrm>
            <a:prstGeom prst="rect">
              <a:avLst/>
            </a:prstGeom>
            <a:noFill/>
            <a:ln w="9525">
              <a:noFill/>
            </a:ln>
          </p:spPr>
        </p:pic>
        <p:pic>
          <p:nvPicPr>
            <p:cNvPr id="12299" name="Picture 9" descr="GFEK[)WIETUU_`SWRRW0~V6"/>
            <p:cNvPicPr>
              <a:picLocks noChangeAspect="1"/>
            </p:cNvPicPr>
            <p:nvPr/>
          </p:nvPicPr>
          <p:blipFill>
            <a:blip r:embed="rId6"/>
            <a:srcRect b="50349"/>
            <a:stretch>
              <a:fillRect/>
            </a:stretch>
          </p:blipFill>
          <p:spPr>
            <a:xfrm>
              <a:off x="1800" y="1560"/>
              <a:ext cx="3975" cy="2565"/>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ox(i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1.1   </a:t>
            </a:r>
            <a:r>
              <a:rPr lang="zh-CN" altLang="zh-CN" sz="2800" dirty="0">
                <a:solidFill>
                  <a:srgbClr val="F2F2F2"/>
                </a:solidFill>
                <a:latin typeface="黑体" panose="02010609060101010101" pitchFamily="2" charset="-122"/>
                <a:ea typeface="黑体" panose="02010609060101010101" pitchFamily="2" charset="-122"/>
              </a:rPr>
              <a:t>天衣无缝</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认识焊接</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49672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1.1.4</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现代焊接技术</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21507" name="Rectangle 4"/>
          <p:cNvSpPr/>
          <p:nvPr/>
        </p:nvSpPr>
        <p:spPr>
          <a:xfrm>
            <a:off x="323850" y="2198688"/>
            <a:ext cx="8135938" cy="2616200"/>
          </a:xfrm>
          <a:prstGeom prst="rect">
            <a:avLst/>
          </a:prstGeom>
          <a:noFill/>
          <a:ln w="9525">
            <a:noFill/>
          </a:ln>
        </p:spPr>
        <p:txBody>
          <a:bodyPr anchor="ctr" anchorCtr="0">
            <a:spAutoFit/>
          </a:bodyPr>
          <a:p>
            <a:pPr>
              <a:lnSpc>
                <a:spcPct val="115000"/>
              </a:lnSpc>
            </a:pPr>
            <a:r>
              <a:rPr lang="zh-CN" altLang="en-US" sz="2400" dirty="0">
                <a:latin typeface="宋体" panose="02010600030101010101" pitchFamily="2" charset="-122"/>
                <a:ea typeface="宋体" panose="02010600030101010101" pitchFamily="2" charset="-122"/>
              </a:rPr>
              <a:t>    我国的制造企业已经采用电子束焊接、激光焊接、激光钎焊、激光切割、激光与电弧复合热源焊接、水射流切割、双丝或单丝窄间隙埋弧焊、多丝高速埋弧焊、双丝脉冲气体保护焊、等离子弧焊、精细等离子切割、数控切割、机器人焊接、焊接柔性生产线、变极性焊接电源和全数字化焊接电源等焊接技术及设备。 </a:t>
            </a:r>
            <a:endParaRPr lang="en-US" altLang="zh-CN" sz="2400" dirty="0">
              <a:latin typeface="宋体" panose="02010600030101010101" pitchFamily="2" charset="-122"/>
              <a:ea typeface="宋体" panose="02010600030101010101" pitchFamily="2" charset="-122"/>
            </a:endParaRPr>
          </a:p>
        </p:txBody>
      </p:sp>
      <p:sp>
        <p:nvSpPr>
          <p:cNvPr id="21508" name="Rectangle 5"/>
          <p:cNvSpPr/>
          <p:nvPr/>
        </p:nvSpPr>
        <p:spPr>
          <a:xfrm>
            <a:off x="755650" y="1728788"/>
            <a:ext cx="3079750" cy="457200"/>
          </a:xfrm>
          <a:prstGeom prst="rect">
            <a:avLst/>
          </a:prstGeom>
          <a:noFill/>
          <a:ln w="9525">
            <a:noFill/>
          </a:ln>
        </p:spPr>
        <p:txBody>
          <a:bodyPr wrap="none" anchor="ctr" anchorCtr="0">
            <a:spAutoFit/>
          </a:bodyPr>
          <a:p>
            <a:pPr eaLnBrk="0" hangingPunct="0"/>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我国焊接行业现状 </a:t>
            </a: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1.1   </a:t>
            </a:r>
            <a:r>
              <a:rPr lang="zh-CN" altLang="zh-CN" sz="2800" dirty="0">
                <a:solidFill>
                  <a:srgbClr val="F2F2F2"/>
                </a:solidFill>
                <a:latin typeface="黑体" panose="02010609060101010101" pitchFamily="2" charset="-122"/>
                <a:ea typeface="黑体" panose="02010609060101010101" pitchFamily="2" charset="-122"/>
              </a:rPr>
              <a:t>天衣无缝</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认识焊接</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49672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1.1.4</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现代焊接技术</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22531" name="Rectangle 4"/>
          <p:cNvSpPr/>
          <p:nvPr/>
        </p:nvSpPr>
        <p:spPr>
          <a:xfrm>
            <a:off x="323850" y="2349500"/>
            <a:ext cx="8135938" cy="3457575"/>
          </a:xfrm>
          <a:prstGeom prst="rect">
            <a:avLst/>
          </a:prstGeom>
          <a:noFill/>
          <a:ln w="9525">
            <a:noFill/>
          </a:ln>
        </p:spPr>
        <p:txBody>
          <a:bodyPr anchor="ctr" anchorCtr="0">
            <a:spAutoFit/>
          </a:bodyPr>
          <a:p>
            <a:pPr>
              <a:lnSpc>
                <a:spcPct val="115000"/>
              </a:lnSpc>
            </a:pPr>
            <a:r>
              <a:rPr lang="zh-CN" altLang="en-US" sz="2400" dirty="0">
                <a:latin typeface="宋体" panose="02010600030101010101" pitchFamily="2" charset="-122"/>
                <a:ea typeface="宋体" panose="02010600030101010101" pitchFamily="2" charset="-122"/>
              </a:rPr>
              <a:t>    每年全国至少需要焊接人才</a:t>
            </a:r>
            <a:r>
              <a:rPr lang="en-US" altLang="zh-CN" sz="2400" dirty="0">
                <a:latin typeface="宋体" panose="02010600030101010101" pitchFamily="2" charset="-122"/>
                <a:ea typeface="宋体" panose="02010600030101010101" pitchFamily="2" charset="-122"/>
              </a:rPr>
              <a:t>60</a:t>
            </a:r>
            <a:r>
              <a:rPr lang="zh-CN" altLang="en-US" sz="2400" dirty="0">
                <a:latin typeface="宋体" panose="02010600030101010101" pitchFamily="2" charset="-122"/>
                <a:ea typeface="宋体" panose="02010600030101010101" pitchFamily="2" charset="-122"/>
              </a:rPr>
              <a:t>万人左右，而目前全国有关院校相关专业每年培养的初、中、高三个级别的焊接技术人才最多只有</a:t>
            </a:r>
            <a:r>
              <a:rPr lang="en-US" altLang="zh-CN" sz="2400" dirty="0">
                <a:latin typeface="宋体" panose="02010600030101010101" pitchFamily="2" charset="-122"/>
                <a:ea typeface="宋体" panose="02010600030101010101" pitchFamily="2" charset="-122"/>
              </a:rPr>
              <a:t>15</a:t>
            </a:r>
            <a:r>
              <a:rPr lang="zh-CN" altLang="en-US" sz="2400" dirty="0">
                <a:latin typeface="宋体" panose="02010600030101010101" pitchFamily="2" charset="-122"/>
                <a:ea typeface="宋体" panose="02010600030101010101" pitchFamily="2" charset="-122"/>
              </a:rPr>
              <a:t>万人左右，仅占需求的</a:t>
            </a:r>
            <a:r>
              <a:rPr lang="en-US" altLang="zh-CN" sz="2400" dirty="0">
                <a:latin typeface="宋体" panose="02010600030101010101" pitchFamily="2" charset="-122"/>
                <a:ea typeface="宋体" panose="02010600030101010101" pitchFamily="2" charset="-122"/>
              </a:rPr>
              <a:t>l/4</a:t>
            </a:r>
            <a:r>
              <a:rPr lang="zh-CN" altLang="en-US" sz="2400" dirty="0">
                <a:latin typeface="宋体" panose="02010600030101010101" pitchFamily="2" charset="-122"/>
                <a:ea typeface="宋体" panose="02010600030101010101" pitchFamily="2" charset="-122"/>
              </a:rPr>
              <a:t>，且高级焊接人才比例非常小。据不完全统计，一些工业发达国家焊接机械化的平均水平已达</a:t>
            </a:r>
            <a:r>
              <a:rPr lang="en-US" altLang="zh-CN" sz="2400" dirty="0">
                <a:latin typeface="宋体" panose="02010600030101010101" pitchFamily="2" charset="-122"/>
                <a:ea typeface="宋体" panose="02010600030101010101" pitchFamily="2" charset="-122"/>
              </a:rPr>
              <a:t>70%</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80%</a:t>
            </a:r>
            <a:r>
              <a:rPr lang="zh-CN" altLang="en-US" sz="2400" dirty="0">
                <a:latin typeface="宋体" panose="02010600030101010101" pitchFamily="2" charset="-122"/>
                <a:ea typeface="宋体" panose="02010600030101010101" pitchFamily="2" charset="-122"/>
              </a:rPr>
              <a:t>，而我国只有</a:t>
            </a:r>
            <a:r>
              <a:rPr lang="en-US" altLang="zh-CN" sz="2400" dirty="0">
                <a:latin typeface="宋体" panose="02010600030101010101" pitchFamily="2" charset="-122"/>
                <a:ea typeface="宋体" panose="02010600030101010101" pitchFamily="2" charset="-122"/>
              </a:rPr>
              <a:t>20%</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30%</a:t>
            </a:r>
            <a:r>
              <a:rPr lang="zh-CN" altLang="en-US" sz="2400" dirty="0">
                <a:latin typeface="宋体" panose="02010600030101010101" pitchFamily="2" charset="-122"/>
                <a:ea typeface="宋体" panose="02010600030101010101" pitchFamily="2" charset="-122"/>
              </a:rPr>
              <a:t>。在我国，大部分焊接作业离不开人工操作，焊接人才的缺乏已经成为令许多企业头疼的问题，尤其是焊接工程师、焊接技师等高级焊接人才，更是“千金难求”。 </a:t>
            </a:r>
            <a:endParaRPr lang="en-US" altLang="zh-CN" sz="2400" dirty="0">
              <a:latin typeface="宋体" panose="02010600030101010101" pitchFamily="2" charset="-122"/>
              <a:ea typeface="宋体" panose="02010600030101010101" pitchFamily="2" charset="-122"/>
            </a:endParaRPr>
          </a:p>
        </p:txBody>
      </p:sp>
      <p:sp>
        <p:nvSpPr>
          <p:cNvPr id="22532" name="Rectangle 5"/>
          <p:cNvSpPr/>
          <p:nvPr/>
        </p:nvSpPr>
        <p:spPr>
          <a:xfrm>
            <a:off x="755650" y="1728788"/>
            <a:ext cx="2990850" cy="457200"/>
          </a:xfrm>
          <a:prstGeom prst="rect">
            <a:avLst/>
          </a:prstGeom>
          <a:noFill/>
          <a:ln w="9525">
            <a:noFill/>
          </a:ln>
        </p:spPr>
        <p:txBody>
          <a:bodyPr wrap="none" anchor="ctr" anchorCtr="0">
            <a:spAutoFit/>
          </a:bodyPr>
          <a:p>
            <a:pPr eaLnBrk="0" hangingPunct="0"/>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我国焊接人才概况</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23554" name="内容占位符 2"/>
          <p:cNvSpPr>
            <a:spLocks noGrp="1"/>
          </p:cNvSpPr>
          <p:nvPr>
            <p:ph/>
          </p:nvPr>
        </p:nvSpPr>
        <p:spPr>
          <a:xfrm>
            <a:off x="457200" y="1600200"/>
            <a:ext cx="8229600" cy="4525963"/>
          </a:xfrm>
          <a:prstGeom prst="rect">
            <a:avLst/>
          </a:prstGeom>
          <a:noFill/>
          <a:ln w="9525">
            <a:noFill/>
          </a:ln>
        </p:spPr>
        <p:txBody>
          <a:bodyPr anchor="t" anchorCtr="0"/>
          <a:p>
            <a:pPr>
              <a:lnSpc>
                <a:spcPct val="140000"/>
              </a:lnSpc>
            </a:pPr>
            <a:r>
              <a:rPr lang="en-US" altLang="zh-CN" sz="2400" dirty="0">
                <a:latin typeface="宋体" panose="02010600030101010101" pitchFamily="2" charset="-122"/>
              </a:rPr>
              <a:t>1</a:t>
            </a:r>
            <a:r>
              <a:rPr lang="zh-CN" altLang="en-US" sz="2400" dirty="0">
                <a:latin typeface="宋体" panose="02010600030101010101" pitchFamily="2" charset="-122"/>
              </a:rPr>
              <a:t>．认识典型焊接产品；</a:t>
            </a:r>
            <a:endParaRPr lang="zh-CN" altLang="en-US" sz="2400" dirty="0">
              <a:latin typeface="宋体" panose="02010600030101010101" pitchFamily="2" charset="-122"/>
            </a:endParaRPr>
          </a:p>
          <a:p>
            <a:pPr>
              <a:lnSpc>
                <a:spcPct val="140000"/>
              </a:lnSpc>
            </a:pPr>
            <a:r>
              <a:rPr lang="en-US" altLang="zh-CN" sz="2400" dirty="0">
                <a:latin typeface="宋体" panose="02010600030101010101" pitchFamily="2" charset="-122"/>
              </a:rPr>
              <a:t>2</a:t>
            </a:r>
            <a:r>
              <a:rPr lang="zh-CN" altLang="en-US" sz="2400" dirty="0">
                <a:latin typeface="宋体" panose="02010600030101010101" pitchFamily="2" charset="-122"/>
              </a:rPr>
              <a:t>．了解焊接技术在制造业相关行业中的应用；</a:t>
            </a:r>
            <a:endParaRPr lang="zh-CN" altLang="en-US" sz="2400" dirty="0">
              <a:latin typeface="宋体" panose="02010600030101010101" pitchFamily="2" charset="-122"/>
            </a:endParaRPr>
          </a:p>
          <a:p>
            <a:pPr>
              <a:lnSpc>
                <a:spcPct val="140000"/>
              </a:lnSpc>
            </a:pPr>
            <a:r>
              <a:rPr lang="en-US" altLang="zh-CN" sz="2400" dirty="0">
                <a:latin typeface="宋体" panose="02010600030101010101" pitchFamily="2" charset="-122"/>
              </a:rPr>
              <a:t>3</a:t>
            </a:r>
            <a:r>
              <a:rPr lang="zh-CN" altLang="en-US" sz="2400" dirty="0">
                <a:latin typeface="宋体" panose="02010600030101010101" pitchFamily="2" charset="-122"/>
              </a:rPr>
              <a:t>．了解先进的焊接技术及发展趋势。</a:t>
            </a:r>
            <a:r>
              <a:rPr lang="zh-CN" altLang="en-US" dirty="0"/>
              <a:t> </a:t>
            </a:r>
            <a:endParaRPr lang="zh-CN" altLang="zh-CN" sz="2400" dirty="0"/>
          </a:p>
          <a:p>
            <a:endParaRPr lang="zh-CN" altLang="en-US" sz="2400" dirty="0"/>
          </a:p>
        </p:txBody>
      </p:sp>
      <p:sp>
        <p:nvSpPr>
          <p:cNvPr id="4" name="矩形 3"/>
          <p:cNvSpPr/>
          <p:nvPr/>
        </p:nvSpPr>
        <p:spPr>
          <a:xfrm>
            <a:off x="827088" y="981075"/>
            <a:ext cx="2016125"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mj-ea"/>
                <a:ea typeface="+mj-ea"/>
                <a:cs typeface="+mn-cs"/>
              </a:rPr>
              <a:t>学习目标</a:t>
            </a:r>
            <a:endParaRPr kumimoji="0" lang="zh-CN" altLang="en-US" sz="2400" b="1" i="0" u="none" strike="noStrike" kern="1200" cap="none" spc="0" normalizeH="0" baseline="0" noProof="0" dirty="0">
              <a:ln>
                <a:noFill/>
              </a:ln>
              <a:solidFill>
                <a:schemeClr val="lt1"/>
              </a:solidFill>
              <a:effectLst/>
              <a:uLnTx/>
              <a:uFillTx/>
              <a:latin typeface="+mj-ea"/>
              <a:ea typeface="+mj-ea"/>
              <a:cs typeface="+mn-cs"/>
            </a:endParaRPr>
          </a:p>
        </p:txBody>
      </p:sp>
      <p:pic>
        <p:nvPicPr>
          <p:cNvPr id="23556" name="Picture 9" descr="背景1"/>
          <p:cNvPicPr>
            <a:picLocks noChangeAspect="1"/>
          </p:cNvPicPr>
          <p:nvPr/>
        </p:nvPicPr>
        <p:blipFill>
          <a:blip r:embed="rId1"/>
          <a:stretch>
            <a:fillRect/>
          </a:stretch>
        </p:blipFill>
        <p:spPr>
          <a:xfrm>
            <a:off x="4486275" y="3860800"/>
            <a:ext cx="4657725" cy="251142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24578" name="内容占位符 2"/>
          <p:cNvSpPr>
            <a:spLocks noGrp="1"/>
          </p:cNvSpPr>
          <p:nvPr>
            <p:ph/>
          </p:nvPr>
        </p:nvSpPr>
        <p:spPr>
          <a:xfrm>
            <a:off x="468313" y="1628775"/>
            <a:ext cx="8229600" cy="2908300"/>
          </a:xfrm>
          <a:prstGeom prst="rect">
            <a:avLst/>
          </a:prstGeom>
          <a:noFill/>
          <a:ln w="9525">
            <a:noFill/>
          </a:ln>
        </p:spPr>
        <p:txBody>
          <a:bodyPr anchor="t" anchorCtr="0"/>
          <a:p>
            <a:pPr marL="0" indent="630555">
              <a:lnSpc>
                <a:spcPct val="150000"/>
              </a:lnSpc>
              <a:buNone/>
            </a:pPr>
            <a:r>
              <a:rPr lang="zh-CN" altLang="en-US" sz="2400" dirty="0">
                <a:latin typeface="宋体" panose="02010600030101010101" pitchFamily="2" charset="-122"/>
              </a:rPr>
              <a:t>船舶焊接技术是现代造船模式中的关键技术之一，先进的船舶高效焊接技术，在提高船舶建造效率、降低船舶建造成本、提高船舶建造质量等方面具有非常重要的作用，也是企业提高经济效益的有效途径。目前已有</a:t>
            </a:r>
            <a:r>
              <a:rPr lang="en-US" altLang="zh-CN" sz="2400" dirty="0">
                <a:latin typeface="宋体" panose="02010600030101010101" pitchFamily="2" charset="-122"/>
              </a:rPr>
              <a:t>40</a:t>
            </a:r>
            <a:r>
              <a:rPr lang="zh-CN" altLang="en-US" sz="2400" dirty="0">
                <a:latin typeface="宋体" panose="02010600030101010101" pitchFamily="2" charset="-122"/>
              </a:rPr>
              <a:t>多种造船焊接工艺方法并获得有关船级社的认可。还在</a:t>
            </a:r>
            <a:r>
              <a:rPr lang="en-US" altLang="zh-CN" sz="2400" dirty="0">
                <a:latin typeface="宋体" panose="02010600030101010101" pitchFamily="2" charset="-122"/>
              </a:rPr>
              <a:t>LNG</a:t>
            </a:r>
            <a:r>
              <a:rPr lang="zh-CN" altLang="en-US" sz="2400" dirty="0">
                <a:latin typeface="宋体" panose="02010600030101010101" pitchFamily="2" charset="-122"/>
              </a:rPr>
              <a:t>、大型散装箱船、海洋浮式生产储油船、蛟龙号载人潜水器、超大型油船、超大型矿砂船、滚装船、水翼船等高技术、高附加值船舶上获得广泛应用。</a:t>
            </a:r>
            <a:r>
              <a:rPr lang="zh-CN" altLang="en-US" sz="2400" dirty="0"/>
              <a:t>  </a:t>
            </a:r>
            <a:endParaRPr lang="zh-CN" altLang="en-US" sz="2400" dirty="0"/>
          </a:p>
        </p:txBody>
      </p:sp>
      <p:sp>
        <p:nvSpPr>
          <p:cNvPr id="4" name="矩形 3"/>
          <p:cNvSpPr/>
          <p:nvPr/>
        </p:nvSpPr>
        <p:spPr>
          <a:xfrm>
            <a:off x="468313" y="908050"/>
            <a:ext cx="6335713"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焊接技术在船舶制造工业中的应用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335713"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焊接技术在船舶制造工业中的应用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pic>
        <p:nvPicPr>
          <p:cNvPr id="25603" name="Picture 11" descr="图1-2 LNG液化天然气船"/>
          <p:cNvPicPr/>
          <p:nvPr/>
        </p:nvPicPr>
        <p:blipFill>
          <a:blip r:embed="rId1"/>
          <a:stretch>
            <a:fillRect/>
          </a:stretch>
        </p:blipFill>
        <p:spPr>
          <a:xfrm>
            <a:off x="468313" y="2133600"/>
            <a:ext cx="3527425" cy="2520950"/>
          </a:xfrm>
          <a:prstGeom prst="rect">
            <a:avLst/>
          </a:prstGeom>
          <a:noFill/>
          <a:ln w="9525">
            <a:noFill/>
          </a:ln>
        </p:spPr>
      </p:pic>
      <p:sp>
        <p:nvSpPr>
          <p:cNvPr id="25604" name="Text Box 13"/>
          <p:cNvSpPr txBox="1"/>
          <p:nvPr/>
        </p:nvSpPr>
        <p:spPr>
          <a:xfrm>
            <a:off x="539750" y="4868863"/>
            <a:ext cx="3311525" cy="366712"/>
          </a:xfrm>
          <a:prstGeom prst="rect">
            <a:avLst/>
          </a:prstGeom>
          <a:noFill/>
          <a:ln w="9525">
            <a:noFill/>
          </a:ln>
        </p:spPr>
        <p:txBody>
          <a:bodyPr anchor="t" anchorCtr="0">
            <a:spAutoFit/>
          </a:bodyPr>
          <a:p>
            <a:pPr algn="ctr">
              <a:spcBef>
                <a:spcPct val="50000"/>
              </a:spcBef>
            </a:pPr>
            <a:r>
              <a:rPr lang="en-US" altLang="zh-CN" dirty="0">
                <a:latin typeface="Arial" panose="020B0604020202020204" pitchFamily="34" charset="0"/>
                <a:ea typeface="黑体" panose="02010609060101010101" pitchFamily="2" charset="-122"/>
              </a:rPr>
              <a:t>LNG</a:t>
            </a:r>
            <a:r>
              <a:rPr lang="zh-CN" altLang="en-US" dirty="0">
                <a:latin typeface="Arial" panose="020B0604020202020204" pitchFamily="34" charset="0"/>
                <a:ea typeface="黑体" panose="02010609060101010101" pitchFamily="2" charset="-122"/>
              </a:rPr>
              <a:t>液化天然气船 </a:t>
            </a:r>
            <a:endParaRPr lang="en-US" altLang="zh-CN" dirty="0">
              <a:latin typeface="Arial" panose="020B0604020202020204" pitchFamily="34" charset="0"/>
              <a:ea typeface="黑体" panose="02010609060101010101" pitchFamily="2" charset="-122"/>
            </a:endParaRPr>
          </a:p>
        </p:txBody>
      </p:sp>
      <p:sp>
        <p:nvSpPr>
          <p:cNvPr id="25605" name="Text Box 14"/>
          <p:cNvSpPr txBox="1"/>
          <p:nvPr/>
        </p:nvSpPr>
        <p:spPr>
          <a:xfrm>
            <a:off x="4932363" y="4868863"/>
            <a:ext cx="3311525" cy="369887"/>
          </a:xfrm>
          <a:prstGeom prst="rect">
            <a:avLst/>
          </a:prstGeom>
          <a:noFill/>
          <a:ln w="9525">
            <a:noFill/>
          </a:ln>
        </p:spPr>
        <p:txBody>
          <a:bodyPr anchor="t" anchorCtr="0">
            <a:spAutoFit/>
          </a:bodyPr>
          <a:p>
            <a:pPr algn="ctr">
              <a:spcBef>
                <a:spcPct val="50000"/>
              </a:spcBef>
            </a:pPr>
            <a:r>
              <a:rPr lang="zh-CN" altLang="en-US" dirty="0">
                <a:latin typeface="Arial" panose="020B0604020202020204" pitchFamily="34" charset="0"/>
                <a:ea typeface="黑体" panose="02010609060101010101" pitchFamily="2" charset="-122"/>
              </a:rPr>
              <a:t>奋斗者号载人潜水器</a:t>
            </a:r>
            <a:endParaRPr lang="en-US" altLang="zh-CN" dirty="0">
              <a:latin typeface="Arial" panose="020B0604020202020204" pitchFamily="34" charset="0"/>
              <a:ea typeface="黑体" panose="02010609060101010101" pitchFamily="2" charset="-122"/>
            </a:endParaRPr>
          </a:p>
        </p:txBody>
      </p:sp>
      <p:sp>
        <p:nvSpPr>
          <p:cNvPr id="25606" name="Rectangle 15"/>
          <p:cNvSpPr/>
          <p:nvPr/>
        </p:nvSpPr>
        <p:spPr>
          <a:xfrm>
            <a:off x="539750" y="5419725"/>
            <a:ext cx="3384550" cy="860425"/>
          </a:xfrm>
          <a:prstGeom prst="rect">
            <a:avLst/>
          </a:prstGeom>
          <a:noFill/>
          <a:ln w="9525">
            <a:noFill/>
          </a:ln>
        </p:spPr>
        <p:txBody>
          <a:bodyPr anchor="ctr" anchorCtr="0">
            <a:spAutoFit/>
          </a:bodyPr>
          <a:p>
            <a:pPr eaLnBrk="0" hangingPunct="0">
              <a:lnSpc>
                <a:spcPct val="105000"/>
              </a:lnSpc>
            </a:pPr>
            <a:r>
              <a:rPr lang="en-US" altLang="zh-CN" sz="1200" dirty="0">
                <a:latin typeface="Arial" panose="020B0604020202020204" pitchFamily="34" charset="0"/>
                <a:ea typeface="黑体" panose="02010609060101010101" pitchFamily="2" charset="-122"/>
              </a:rPr>
              <a:t>       </a:t>
            </a:r>
            <a:r>
              <a:rPr lang="en-US" altLang="zh-CN" sz="1200" dirty="0">
                <a:latin typeface="宋体" panose="02010600030101010101" pitchFamily="2" charset="-122"/>
                <a:ea typeface="宋体" panose="02010600030101010101" pitchFamily="2" charset="-122"/>
              </a:rPr>
              <a:t>2008</a:t>
            </a:r>
            <a:r>
              <a:rPr lang="zh-CN" altLang="en-US" sz="1200" dirty="0">
                <a:latin typeface="宋体" panose="02010600030101010101" pitchFamily="2" charset="-122"/>
                <a:ea typeface="宋体" panose="02010600030101010101" pitchFamily="2" charset="-122"/>
              </a:rPr>
              <a:t>年</a:t>
            </a:r>
            <a:r>
              <a:rPr lang="en-US" altLang="zh-CN" sz="1200" dirty="0">
                <a:latin typeface="宋体" panose="02010600030101010101" pitchFamily="2" charset="-122"/>
                <a:ea typeface="宋体" panose="02010600030101010101" pitchFamily="2" charset="-122"/>
              </a:rPr>
              <a:t>4</a:t>
            </a:r>
            <a:r>
              <a:rPr lang="zh-CN" altLang="en-US" sz="1200" dirty="0">
                <a:latin typeface="宋体" panose="02010600030101010101" pitchFamily="2" charset="-122"/>
                <a:ea typeface="宋体" panose="02010600030101010101" pitchFamily="2" charset="-122"/>
              </a:rPr>
              <a:t>月</a:t>
            </a:r>
            <a:r>
              <a:rPr lang="en-US" altLang="zh-CN" sz="1200" dirty="0">
                <a:latin typeface="宋体" panose="02010600030101010101" pitchFamily="2" charset="-122"/>
                <a:ea typeface="宋体" panose="02010600030101010101" pitchFamily="2" charset="-122"/>
              </a:rPr>
              <a:t>3</a:t>
            </a:r>
            <a:r>
              <a:rPr lang="zh-CN" altLang="en-US" sz="1200" dirty="0">
                <a:latin typeface="宋体" panose="02010600030101010101" pitchFamily="2" charset="-122"/>
                <a:ea typeface="宋体" panose="02010600030101010101" pitchFamily="2" charset="-122"/>
              </a:rPr>
              <a:t>日，我国第一艘自行建造的</a:t>
            </a:r>
            <a:r>
              <a:rPr lang="en-US" altLang="zh-CN" sz="1200" dirty="0">
                <a:latin typeface="宋体" panose="02010600030101010101" pitchFamily="2" charset="-122"/>
                <a:ea typeface="宋体" panose="02010600030101010101" pitchFamily="2" charset="-122"/>
              </a:rPr>
              <a:t>14.7</a:t>
            </a:r>
            <a:r>
              <a:rPr lang="zh-CN" altLang="en-US" sz="1200" dirty="0">
                <a:latin typeface="宋体" panose="02010600030101010101" pitchFamily="2" charset="-122"/>
                <a:ea typeface="宋体" panose="02010600030101010101" pitchFamily="2" charset="-122"/>
              </a:rPr>
              <a:t>万立方米薄膜型</a:t>
            </a:r>
            <a:r>
              <a:rPr lang="en-US" altLang="zh-CN" sz="1200" dirty="0">
                <a:latin typeface="宋体" panose="02010600030101010101" pitchFamily="2" charset="-122"/>
                <a:ea typeface="宋体" panose="02010600030101010101" pitchFamily="2" charset="-122"/>
              </a:rPr>
              <a:t>LNG</a:t>
            </a:r>
            <a:r>
              <a:rPr lang="zh-CN" altLang="en-US" sz="1200" dirty="0">
                <a:latin typeface="宋体" panose="02010600030101010101" pitchFamily="2" charset="-122"/>
                <a:ea typeface="宋体" panose="02010600030101010101" pitchFamily="2" charset="-122"/>
              </a:rPr>
              <a:t>船在沪东中华造船（集团）有限公司顺利交付船东，中国人终于成功摘取了世界造船“皇冠上的明珠”</a:t>
            </a:r>
            <a:r>
              <a:rPr lang="en-US" altLang="zh-CN" sz="1200" dirty="0">
                <a:latin typeface="宋体" panose="02010600030101010101" pitchFamily="2" charset="-122"/>
                <a:ea typeface="宋体" panose="02010600030101010101" pitchFamily="2" charset="-122"/>
              </a:rPr>
              <a:t>.</a:t>
            </a:r>
            <a:endParaRPr lang="en-US" altLang="zh-CN" dirty="0">
              <a:latin typeface="Arial" panose="020B0604020202020204" pitchFamily="34" charset="0"/>
              <a:ea typeface="黑体" panose="02010609060101010101" pitchFamily="2" charset="-122"/>
            </a:endParaRPr>
          </a:p>
        </p:txBody>
      </p:sp>
      <p:sp>
        <p:nvSpPr>
          <p:cNvPr id="25607" name="Rectangle 16"/>
          <p:cNvSpPr/>
          <p:nvPr/>
        </p:nvSpPr>
        <p:spPr>
          <a:xfrm>
            <a:off x="4787900" y="5403850"/>
            <a:ext cx="3814763" cy="904875"/>
          </a:xfrm>
          <a:prstGeom prst="rect">
            <a:avLst/>
          </a:prstGeom>
          <a:noFill/>
          <a:ln w="9525">
            <a:noFill/>
          </a:ln>
        </p:spPr>
        <p:txBody>
          <a:bodyPr anchor="ctr" anchorCtr="0">
            <a:spAutoFit/>
          </a:bodyPr>
          <a:p>
            <a:pPr eaLnBrk="0" hangingPunct="0">
              <a:lnSpc>
                <a:spcPct val="110000"/>
              </a:lnSpc>
            </a:pPr>
            <a:r>
              <a:rPr lang="en-US" altLang="zh-CN" sz="1200" dirty="0">
                <a:latin typeface="宋体" panose="02010600030101010101" pitchFamily="2" charset="-122"/>
                <a:ea typeface="宋体" panose="02010600030101010101" pitchFamily="2" charset="-122"/>
              </a:rPr>
              <a:t>    </a:t>
            </a:r>
            <a:r>
              <a:rPr lang="zh-CN" altLang="zh-CN" sz="1200" dirty="0">
                <a:latin typeface="宋体" panose="02010600030101010101" pitchFamily="2" charset="-122"/>
                <a:ea typeface="宋体" panose="02010600030101010101" pitchFamily="2" charset="-122"/>
              </a:rPr>
              <a:t>奋斗者号是拥有自主知识产权的全海深载人潜水器，</a:t>
            </a:r>
            <a:r>
              <a:rPr lang="en-US" altLang="zh-CN" sz="1200" dirty="0">
                <a:latin typeface="宋体" panose="02010600030101010101" pitchFamily="2" charset="-122"/>
                <a:ea typeface="宋体" panose="02010600030101010101" pitchFamily="2" charset="-122"/>
              </a:rPr>
              <a:t>2020</a:t>
            </a:r>
            <a:r>
              <a:rPr lang="zh-CN" altLang="zh-CN" sz="1200" dirty="0">
                <a:latin typeface="宋体" panose="02010600030101010101" pitchFamily="2" charset="-122"/>
                <a:ea typeface="宋体" panose="02010600030101010101" pitchFamily="2" charset="-122"/>
              </a:rPr>
              <a:t>年</a:t>
            </a:r>
            <a:r>
              <a:rPr lang="en-US" altLang="zh-CN" sz="1200" dirty="0">
                <a:latin typeface="宋体" panose="02010600030101010101" pitchFamily="2" charset="-122"/>
                <a:ea typeface="宋体" panose="02010600030101010101" pitchFamily="2" charset="-122"/>
              </a:rPr>
              <a:t>11</a:t>
            </a:r>
            <a:r>
              <a:rPr lang="zh-CN" altLang="zh-CN" sz="1200" dirty="0">
                <a:latin typeface="宋体" panose="02010600030101010101" pitchFamily="2" charset="-122"/>
                <a:ea typeface="宋体" panose="02010600030101010101" pitchFamily="2" charset="-122"/>
              </a:rPr>
              <a:t>月</a:t>
            </a:r>
            <a:r>
              <a:rPr lang="en-US" altLang="zh-CN" sz="1200" dirty="0">
                <a:latin typeface="宋体" panose="02010600030101010101" pitchFamily="2" charset="-122"/>
                <a:ea typeface="宋体" panose="02010600030101010101" pitchFamily="2" charset="-122"/>
              </a:rPr>
              <a:t>10</a:t>
            </a:r>
            <a:r>
              <a:rPr lang="zh-CN" altLang="zh-CN" sz="1200" dirty="0">
                <a:latin typeface="宋体" panose="02010600030101010101" pitchFamily="2" charset="-122"/>
                <a:ea typeface="宋体" panose="02010600030101010101" pitchFamily="2" charset="-122"/>
              </a:rPr>
              <a:t>日</a:t>
            </a:r>
            <a:r>
              <a:rPr lang="en-US" altLang="zh-CN" sz="1200" dirty="0">
                <a:latin typeface="宋体" panose="02010600030101010101" pitchFamily="2" charset="-122"/>
                <a:ea typeface="宋体" panose="02010600030101010101" pitchFamily="2" charset="-122"/>
              </a:rPr>
              <a:t>8</a:t>
            </a:r>
            <a:r>
              <a:rPr lang="zh-CN" altLang="zh-CN" sz="1200" dirty="0">
                <a:latin typeface="宋体" panose="02010600030101010101" pitchFamily="2" charset="-122"/>
                <a:ea typeface="宋体" panose="02010600030101010101" pitchFamily="2" charset="-122"/>
              </a:rPr>
              <a:t>时</a:t>
            </a:r>
            <a:r>
              <a:rPr lang="en-US" altLang="zh-CN" sz="1200" dirty="0">
                <a:latin typeface="宋体" panose="02010600030101010101" pitchFamily="2" charset="-122"/>
                <a:ea typeface="宋体" panose="02010600030101010101" pitchFamily="2" charset="-122"/>
              </a:rPr>
              <a:t>12</a:t>
            </a:r>
            <a:r>
              <a:rPr lang="zh-CN" altLang="zh-CN" sz="1200" dirty="0">
                <a:latin typeface="宋体" panose="02010600030101010101" pitchFamily="2" charset="-122"/>
                <a:ea typeface="宋体" panose="02010600030101010101" pitchFamily="2" charset="-122"/>
              </a:rPr>
              <a:t>分，奋斗者号在马里亚纳海沟成功坐底，坐底深度</a:t>
            </a:r>
            <a:r>
              <a:rPr lang="en-US" altLang="zh-CN" sz="1200" dirty="0">
                <a:latin typeface="宋体" panose="02010600030101010101" pitchFamily="2" charset="-122"/>
                <a:ea typeface="宋体" panose="02010600030101010101" pitchFamily="2" charset="-122"/>
              </a:rPr>
              <a:t>10909</a:t>
            </a:r>
            <a:r>
              <a:rPr lang="zh-CN" altLang="zh-CN" sz="1200" dirty="0">
                <a:latin typeface="宋体" panose="02010600030101010101" pitchFamily="2" charset="-122"/>
                <a:ea typeface="宋体" panose="02010600030101010101" pitchFamily="2" charset="-122"/>
              </a:rPr>
              <a:t>米，刷新中国载人深潜的新纪录。</a:t>
            </a:r>
            <a:endParaRPr lang="zh-CN" altLang="en-US" sz="1200" dirty="0">
              <a:latin typeface="宋体" panose="02010600030101010101" pitchFamily="2" charset="-122"/>
              <a:ea typeface="宋体" panose="02010600030101010101" pitchFamily="2" charset="-122"/>
            </a:endParaRPr>
          </a:p>
        </p:txBody>
      </p:sp>
      <p:pic>
        <p:nvPicPr>
          <p:cNvPr id="25608" name="Picture 17" descr="C:\Users\qas\Desktop\新建文件夹\图片\图1-3 奋斗者号载人潜水器.jpg"/>
          <p:cNvPicPr>
            <a:picLocks noChangeAspect="1"/>
          </p:cNvPicPr>
          <p:nvPr/>
        </p:nvPicPr>
        <p:blipFill>
          <a:blip r:embed="rId2"/>
          <a:stretch>
            <a:fillRect/>
          </a:stretch>
        </p:blipFill>
        <p:spPr>
          <a:xfrm>
            <a:off x="4941888" y="2133600"/>
            <a:ext cx="3362325" cy="252095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335713"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焊接技术在船舶制造工业中的应用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26627" name="Text Box 6"/>
          <p:cNvSpPr txBox="1"/>
          <p:nvPr/>
        </p:nvSpPr>
        <p:spPr>
          <a:xfrm>
            <a:off x="539750" y="5157788"/>
            <a:ext cx="3311525" cy="366712"/>
          </a:xfrm>
          <a:prstGeom prst="rect">
            <a:avLst/>
          </a:prstGeom>
          <a:noFill/>
          <a:ln w="9525">
            <a:noFill/>
          </a:ln>
        </p:spPr>
        <p:txBody>
          <a:bodyPr anchor="t" anchorCtr="0">
            <a:spAutoFit/>
          </a:bodyPr>
          <a:p>
            <a:pPr algn="ctr">
              <a:spcBef>
                <a:spcPct val="50000"/>
              </a:spcBef>
            </a:pPr>
            <a:r>
              <a:rPr lang="en-US" altLang="zh-CN" dirty="0">
                <a:latin typeface="Arial" panose="020B0604020202020204" pitchFamily="34" charset="0"/>
                <a:ea typeface="黑体" panose="02010609060101010101" pitchFamily="2" charset="-122"/>
              </a:rPr>
              <a:t>30</a:t>
            </a:r>
            <a:r>
              <a:rPr lang="zh-CN" altLang="en-US" dirty="0">
                <a:latin typeface="Arial" panose="020B0604020202020204" pitchFamily="34" charset="0"/>
                <a:ea typeface="黑体" panose="02010609060101010101" pitchFamily="2" charset="-122"/>
              </a:rPr>
              <a:t>万吨级超级油轮 </a:t>
            </a:r>
            <a:endParaRPr lang="en-US" altLang="zh-CN" dirty="0">
              <a:latin typeface="Arial" panose="020B0604020202020204" pitchFamily="34" charset="0"/>
              <a:ea typeface="黑体" panose="02010609060101010101" pitchFamily="2" charset="-122"/>
            </a:endParaRPr>
          </a:p>
        </p:txBody>
      </p:sp>
      <p:sp>
        <p:nvSpPr>
          <p:cNvPr id="26628" name="Text Box 7"/>
          <p:cNvSpPr txBox="1"/>
          <p:nvPr/>
        </p:nvSpPr>
        <p:spPr>
          <a:xfrm>
            <a:off x="5005388" y="5157788"/>
            <a:ext cx="3311525" cy="366712"/>
          </a:xfrm>
          <a:prstGeom prst="rect">
            <a:avLst/>
          </a:prstGeom>
          <a:noFill/>
          <a:ln w="9525">
            <a:noFill/>
          </a:ln>
        </p:spPr>
        <p:txBody>
          <a:bodyPr anchor="t" anchorCtr="0">
            <a:spAutoFit/>
          </a:bodyPr>
          <a:p>
            <a:pPr algn="ctr">
              <a:spcBef>
                <a:spcPct val="50000"/>
              </a:spcBef>
            </a:pPr>
            <a:r>
              <a:rPr lang="en-US" altLang="zh-CN" dirty="0">
                <a:latin typeface="Arial" panose="020B0604020202020204" pitchFamily="34" charset="0"/>
                <a:ea typeface="黑体" panose="02010609060101010101" pitchFamily="2" charset="-122"/>
              </a:rPr>
              <a:t>40</a:t>
            </a:r>
            <a:r>
              <a:rPr lang="zh-CN" altLang="en-US" dirty="0">
                <a:latin typeface="Arial" panose="020B0604020202020204" pitchFamily="34" charset="0"/>
                <a:ea typeface="黑体" panose="02010609060101010101" pitchFamily="2" charset="-122"/>
              </a:rPr>
              <a:t>万吨级矿砂船 </a:t>
            </a:r>
            <a:endParaRPr lang="en-US" altLang="zh-CN" dirty="0">
              <a:latin typeface="Arial" panose="020B0604020202020204" pitchFamily="34" charset="0"/>
              <a:ea typeface="黑体" panose="02010609060101010101" pitchFamily="2" charset="-122"/>
            </a:endParaRPr>
          </a:p>
        </p:txBody>
      </p:sp>
      <p:pic>
        <p:nvPicPr>
          <p:cNvPr id="26629" name="Picture 8" descr="图1-4 30万吨级超级油轮"/>
          <p:cNvPicPr>
            <a:picLocks noChangeAspect="1"/>
          </p:cNvPicPr>
          <p:nvPr/>
        </p:nvPicPr>
        <p:blipFill>
          <a:blip r:embed="rId1"/>
          <a:stretch>
            <a:fillRect/>
          </a:stretch>
        </p:blipFill>
        <p:spPr>
          <a:xfrm>
            <a:off x="395288" y="2420938"/>
            <a:ext cx="3671887" cy="2447925"/>
          </a:xfrm>
          <a:prstGeom prst="rect">
            <a:avLst/>
          </a:prstGeom>
          <a:noFill/>
          <a:ln w="9525">
            <a:noFill/>
          </a:ln>
        </p:spPr>
      </p:pic>
      <p:pic>
        <p:nvPicPr>
          <p:cNvPr id="26630" name="Picture 9" descr="图1-5 40万吨级矿砂船"/>
          <p:cNvPicPr>
            <a:picLocks noChangeAspect="1"/>
          </p:cNvPicPr>
          <p:nvPr/>
        </p:nvPicPr>
        <p:blipFill>
          <a:blip r:embed="rId2"/>
          <a:stretch>
            <a:fillRect/>
          </a:stretch>
        </p:blipFill>
        <p:spPr>
          <a:xfrm>
            <a:off x="5003800" y="2420938"/>
            <a:ext cx="3602038" cy="24003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335713"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焊接技术在航空航天工业中的应用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27651" name="Text Box 4"/>
          <p:cNvSpPr txBox="1"/>
          <p:nvPr/>
        </p:nvSpPr>
        <p:spPr>
          <a:xfrm>
            <a:off x="539750" y="4868863"/>
            <a:ext cx="3311525" cy="366712"/>
          </a:xfrm>
          <a:prstGeom prst="rect">
            <a:avLst/>
          </a:prstGeom>
          <a:noFill/>
          <a:ln w="9525">
            <a:noFill/>
          </a:ln>
        </p:spPr>
        <p:txBody>
          <a:bodyPr anchor="t" anchorCtr="0">
            <a:spAutoFit/>
          </a:bodyPr>
          <a:p>
            <a:pPr algn="ctr">
              <a:spcBef>
                <a:spcPct val="50000"/>
              </a:spcBef>
            </a:pPr>
            <a:r>
              <a:rPr lang="zh-CN" altLang="en-US" dirty="0">
                <a:latin typeface="Arial" panose="020B0604020202020204" pitchFamily="34" charset="0"/>
                <a:ea typeface="黑体" panose="02010609060101010101" pitchFamily="2" charset="-122"/>
              </a:rPr>
              <a:t>国产</a:t>
            </a:r>
            <a:r>
              <a:rPr lang="en-US" altLang="zh-CN" dirty="0">
                <a:latin typeface="Arial" panose="020B0604020202020204" pitchFamily="34" charset="0"/>
                <a:ea typeface="黑体" panose="02010609060101010101" pitchFamily="2" charset="-122"/>
              </a:rPr>
              <a:t>C919</a:t>
            </a:r>
            <a:r>
              <a:rPr lang="zh-CN" altLang="en-US" dirty="0">
                <a:latin typeface="Arial" panose="020B0604020202020204" pitchFamily="34" charset="0"/>
                <a:ea typeface="黑体" panose="02010609060101010101" pitchFamily="2" charset="-122"/>
              </a:rPr>
              <a:t>大型客机 </a:t>
            </a:r>
            <a:endParaRPr lang="en-US" altLang="zh-CN" dirty="0">
              <a:latin typeface="Arial" panose="020B0604020202020204" pitchFamily="34" charset="0"/>
              <a:ea typeface="黑体" panose="02010609060101010101" pitchFamily="2" charset="-122"/>
            </a:endParaRPr>
          </a:p>
        </p:txBody>
      </p:sp>
      <p:pic>
        <p:nvPicPr>
          <p:cNvPr id="27652" name="Picture 8" descr="图1-6 国产C919大型客机"/>
          <p:cNvPicPr>
            <a:picLocks noChangeAspect="1"/>
          </p:cNvPicPr>
          <p:nvPr/>
        </p:nvPicPr>
        <p:blipFill>
          <a:blip r:embed="rId1"/>
          <a:stretch>
            <a:fillRect/>
          </a:stretch>
        </p:blipFill>
        <p:spPr>
          <a:xfrm>
            <a:off x="611188" y="2133600"/>
            <a:ext cx="3600450" cy="2530475"/>
          </a:xfrm>
          <a:prstGeom prst="rect">
            <a:avLst/>
          </a:prstGeom>
          <a:noFill/>
          <a:ln w="9525">
            <a:noFill/>
          </a:ln>
        </p:spPr>
      </p:pic>
      <p:sp>
        <p:nvSpPr>
          <p:cNvPr id="27653" name="Rectangle 10"/>
          <p:cNvSpPr/>
          <p:nvPr/>
        </p:nvSpPr>
        <p:spPr>
          <a:xfrm>
            <a:off x="900113" y="5445125"/>
            <a:ext cx="3097212" cy="749300"/>
          </a:xfrm>
          <a:prstGeom prst="rect">
            <a:avLst/>
          </a:prstGeom>
          <a:noFill/>
          <a:ln w="9525">
            <a:noFill/>
          </a:ln>
        </p:spPr>
        <p:txBody>
          <a:bodyPr anchor="ctr" anchorCtr="0">
            <a:spAutoFit/>
          </a:bodyPr>
          <a:p>
            <a:pPr eaLnBrk="0" hangingPunct="0">
              <a:lnSpc>
                <a:spcPct val="120000"/>
              </a:lnSpc>
            </a:pPr>
            <a:r>
              <a:rPr lang="en-US" altLang="zh-CN" sz="1200" dirty="0">
                <a:latin typeface="Arial" panose="020B0604020202020204" pitchFamily="34" charset="0"/>
                <a:ea typeface="黑体" panose="02010609060101010101" pitchFamily="2" charset="-122"/>
              </a:rPr>
              <a:t>    </a:t>
            </a:r>
            <a:r>
              <a:rPr lang="en-US" altLang="zh-CN" sz="1200" dirty="0">
                <a:latin typeface="宋体" panose="02010600030101010101" pitchFamily="2" charset="-122"/>
                <a:ea typeface="宋体" panose="02010600030101010101" pitchFamily="2" charset="-122"/>
              </a:rPr>
              <a:t>C919</a:t>
            </a:r>
            <a:r>
              <a:rPr lang="zh-CN" altLang="en-US" sz="1200" dirty="0">
                <a:latin typeface="宋体" panose="02010600030101010101" pitchFamily="2" charset="-122"/>
                <a:ea typeface="宋体" panose="02010600030101010101" pitchFamily="2" charset="-122"/>
              </a:rPr>
              <a:t>是中国继运</a:t>
            </a:r>
            <a:r>
              <a:rPr lang="en-US" altLang="zh-CN" sz="1200" dirty="0">
                <a:latin typeface="宋体" panose="02010600030101010101" pitchFamily="2" charset="-122"/>
                <a:ea typeface="宋体" panose="02010600030101010101" pitchFamily="2" charset="-122"/>
              </a:rPr>
              <a:t>-10</a:t>
            </a:r>
            <a:r>
              <a:rPr lang="zh-CN" altLang="en-US" sz="1200" dirty="0">
                <a:latin typeface="宋体" panose="02010600030101010101" pitchFamily="2" charset="-122"/>
                <a:ea typeface="宋体" panose="02010600030101010101" pitchFamily="2" charset="-122"/>
              </a:rPr>
              <a:t>后自主设计、研制的第二种国产大型客机。机身采用机器人自动焊接系统进行大型复杂薄壁的焊接。</a:t>
            </a:r>
            <a:r>
              <a:rPr lang="zh-CN" altLang="en-US" sz="1200" dirty="0">
                <a:latin typeface="Arial" panose="020B0604020202020204" pitchFamily="34" charset="0"/>
                <a:ea typeface="黑体" panose="02010609060101010101" pitchFamily="2" charset="-122"/>
              </a:rPr>
              <a:t> </a:t>
            </a:r>
            <a:endParaRPr lang="zh-CN" altLang="en-US" sz="1200" dirty="0">
              <a:latin typeface="Arial" panose="020B0604020202020204" pitchFamily="34" charset="0"/>
              <a:ea typeface="黑体" panose="02010609060101010101" pitchFamily="2" charset="-122"/>
            </a:endParaRPr>
          </a:p>
        </p:txBody>
      </p:sp>
      <p:pic>
        <p:nvPicPr>
          <p:cNvPr id="27654" name="Picture 11" descr="图1-9神舟飞船"/>
          <p:cNvPicPr>
            <a:picLocks noChangeAspect="1"/>
          </p:cNvPicPr>
          <p:nvPr/>
        </p:nvPicPr>
        <p:blipFill>
          <a:blip r:embed="rId2"/>
          <a:stretch>
            <a:fillRect/>
          </a:stretch>
        </p:blipFill>
        <p:spPr>
          <a:xfrm>
            <a:off x="5003800" y="2133600"/>
            <a:ext cx="3517900" cy="2519363"/>
          </a:xfrm>
          <a:prstGeom prst="rect">
            <a:avLst/>
          </a:prstGeom>
          <a:noFill/>
          <a:ln w="9525">
            <a:noFill/>
          </a:ln>
        </p:spPr>
      </p:pic>
      <p:sp>
        <p:nvSpPr>
          <p:cNvPr id="27655" name="Text Box 12"/>
          <p:cNvSpPr txBox="1"/>
          <p:nvPr/>
        </p:nvSpPr>
        <p:spPr>
          <a:xfrm>
            <a:off x="5005388" y="4797425"/>
            <a:ext cx="3311525" cy="366713"/>
          </a:xfrm>
          <a:prstGeom prst="rect">
            <a:avLst/>
          </a:prstGeom>
          <a:noFill/>
          <a:ln w="9525">
            <a:noFill/>
          </a:ln>
        </p:spPr>
        <p:txBody>
          <a:bodyPr anchor="t" anchorCtr="0">
            <a:spAutoFit/>
          </a:bodyPr>
          <a:p>
            <a:pPr algn="ctr">
              <a:spcBef>
                <a:spcPct val="50000"/>
              </a:spcBef>
            </a:pPr>
            <a:r>
              <a:rPr lang="zh-CN" altLang="en-US" dirty="0">
                <a:latin typeface="Arial" panose="020B0604020202020204" pitchFamily="34" charset="0"/>
                <a:ea typeface="黑体" panose="02010609060101010101" pitchFamily="2" charset="-122"/>
              </a:rPr>
              <a:t>神舟飞船 </a:t>
            </a:r>
            <a:endParaRPr lang="en-US" altLang="zh-CN" dirty="0">
              <a:latin typeface="Arial" panose="020B0604020202020204" pitchFamily="34" charset="0"/>
              <a:ea typeface="黑体" panose="02010609060101010101" pitchFamily="2" charset="-122"/>
            </a:endParaRPr>
          </a:p>
        </p:txBody>
      </p:sp>
      <p:sp>
        <p:nvSpPr>
          <p:cNvPr id="27656" name="Rectangle 13"/>
          <p:cNvSpPr/>
          <p:nvPr/>
        </p:nvSpPr>
        <p:spPr>
          <a:xfrm>
            <a:off x="5292725" y="5218113"/>
            <a:ext cx="3382963" cy="1079500"/>
          </a:xfrm>
          <a:prstGeom prst="rect">
            <a:avLst/>
          </a:prstGeom>
          <a:noFill/>
          <a:ln w="9525">
            <a:noFill/>
          </a:ln>
        </p:spPr>
        <p:txBody>
          <a:bodyPr anchor="ctr" anchorCtr="0">
            <a:spAutoFit/>
          </a:bodyPr>
          <a:p>
            <a:pPr eaLnBrk="0" hangingPunct="0">
              <a:lnSpc>
                <a:spcPct val="120000"/>
              </a:lnSpc>
            </a:pPr>
            <a:r>
              <a:rPr lang="zh-CN" altLang="en-US" sz="1200" dirty="0">
                <a:latin typeface="Arial" panose="020B0604020202020204" pitchFamily="34" charset="0"/>
                <a:ea typeface="宋体" panose="02010600030101010101" pitchFamily="2" charset="-122"/>
              </a:rPr>
              <a:t>    神舟系列飞船是中国自行研制，具有完全自主知识产权的飞船。神舟号系列飞船和轨道舱都是全铝合金焊接结构，焊接接头的气密性和变形控制是焊接制造的关键。</a:t>
            </a:r>
            <a:r>
              <a:rPr lang="zh-CN" altLang="en-US" dirty="0">
                <a:latin typeface="Arial" panose="020B0604020202020204" pitchFamily="34" charset="0"/>
                <a:ea typeface="黑体" panose="02010609060101010101" pitchFamily="2" charset="-122"/>
              </a:rPr>
              <a:t>  </a:t>
            </a:r>
            <a:endParaRPr lang="zh-CN" altLang="en-US" dirty="0">
              <a:latin typeface="Arial" panose="020B0604020202020204" pitchFamily="34" charset="0"/>
              <a:ea typeface="黑体" panose="0201060906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335713"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焊接技术在航空航天工业中的应用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28675" name="Text Box 4"/>
          <p:cNvSpPr txBox="1"/>
          <p:nvPr/>
        </p:nvSpPr>
        <p:spPr>
          <a:xfrm>
            <a:off x="539750" y="5157788"/>
            <a:ext cx="3311525" cy="366712"/>
          </a:xfrm>
          <a:prstGeom prst="rect">
            <a:avLst/>
          </a:prstGeom>
          <a:noFill/>
          <a:ln w="9525">
            <a:noFill/>
          </a:ln>
        </p:spPr>
        <p:txBody>
          <a:bodyPr anchor="t" anchorCtr="0">
            <a:spAutoFit/>
          </a:bodyPr>
          <a:p>
            <a:pPr algn="ctr">
              <a:spcBef>
                <a:spcPct val="50000"/>
              </a:spcBef>
            </a:pPr>
            <a:r>
              <a:rPr lang="zh-CN" altLang="en-US" dirty="0">
                <a:latin typeface="Arial" panose="020B0604020202020204" pitchFamily="34" charset="0"/>
                <a:ea typeface="黑体" panose="02010609060101010101" pitchFamily="2" charset="-122"/>
              </a:rPr>
              <a:t>电子束焊接火箭发动机</a:t>
            </a:r>
            <a:endParaRPr lang="en-US" altLang="zh-CN" dirty="0">
              <a:latin typeface="Arial" panose="020B0604020202020204" pitchFamily="34" charset="0"/>
              <a:ea typeface="黑体" panose="02010609060101010101" pitchFamily="2" charset="-122"/>
            </a:endParaRPr>
          </a:p>
        </p:txBody>
      </p:sp>
      <p:pic>
        <p:nvPicPr>
          <p:cNvPr id="28676" name="Picture 8" descr="图1-8电子束焊接火箭发动机"/>
          <p:cNvPicPr>
            <a:picLocks noChangeAspect="1"/>
          </p:cNvPicPr>
          <p:nvPr/>
        </p:nvPicPr>
        <p:blipFill>
          <a:blip r:embed="rId1"/>
          <a:stretch>
            <a:fillRect/>
          </a:stretch>
        </p:blipFill>
        <p:spPr>
          <a:xfrm>
            <a:off x="611188" y="2060575"/>
            <a:ext cx="3889375" cy="2590800"/>
          </a:xfrm>
          <a:prstGeom prst="rect">
            <a:avLst/>
          </a:prstGeom>
          <a:noFill/>
          <a:ln w="9525">
            <a:noFill/>
          </a:ln>
        </p:spPr>
      </p:pic>
      <p:pic>
        <p:nvPicPr>
          <p:cNvPr id="28677" name="Picture 10" descr="图1-7嫦娥一号卫星"/>
          <p:cNvPicPr>
            <a:picLocks noChangeAspect="1"/>
          </p:cNvPicPr>
          <p:nvPr/>
        </p:nvPicPr>
        <p:blipFill>
          <a:blip r:embed="rId2"/>
          <a:stretch>
            <a:fillRect/>
          </a:stretch>
        </p:blipFill>
        <p:spPr>
          <a:xfrm>
            <a:off x="4716463" y="2079625"/>
            <a:ext cx="3743325" cy="2571750"/>
          </a:xfrm>
          <a:prstGeom prst="rect">
            <a:avLst/>
          </a:prstGeom>
          <a:noFill/>
          <a:ln w="9525">
            <a:noFill/>
          </a:ln>
        </p:spPr>
      </p:pic>
      <p:sp>
        <p:nvSpPr>
          <p:cNvPr id="28678" name="Text Box 11"/>
          <p:cNvSpPr txBox="1"/>
          <p:nvPr/>
        </p:nvSpPr>
        <p:spPr>
          <a:xfrm>
            <a:off x="5005388" y="4941888"/>
            <a:ext cx="3311525" cy="366712"/>
          </a:xfrm>
          <a:prstGeom prst="rect">
            <a:avLst/>
          </a:prstGeom>
          <a:noFill/>
          <a:ln w="9525">
            <a:noFill/>
          </a:ln>
        </p:spPr>
        <p:txBody>
          <a:bodyPr anchor="t" anchorCtr="0">
            <a:spAutoFit/>
          </a:bodyPr>
          <a:p>
            <a:pPr algn="ctr">
              <a:spcBef>
                <a:spcPct val="50000"/>
              </a:spcBef>
            </a:pPr>
            <a:r>
              <a:rPr lang="zh-CN" altLang="en-US" dirty="0">
                <a:latin typeface="Arial" panose="020B0604020202020204" pitchFamily="34" charset="0"/>
                <a:ea typeface="黑体" panose="02010609060101010101" pitchFamily="2" charset="-122"/>
              </a:rPr>
              <a:t>嫦娥一号卫星 </a:t>
            </a:r>
            <a:endParaRPr lang="en-US" altLang="zh-CN" dirty="0">
              <a:latin typeface="Arial" panose="020B0604020202020204" pitchFamily="34" charset="0"/>
              <a:ea typeface="黑体" panose="0201060906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焊接技术在汽车、摩托制造工业中的应用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29699" name="Text Box 4"/>
          <p:cNvSpPr txBox="1"/>
          <p:nvPr/>
        </p:nvSpPr>
        <p:spPr>
          <a:xfrm>
            <a:off x="539750" y="5013325"/>
            <a:ext cx="3311525" cy="366713"/>
          </a:xfrm>
          <a:prstGeom prst="rect">
            <a:avLst/>
          </a:prstGeom>
          <a:noFill/>
          <a:ln w="9525">
            <a:noFill/>
          </a:ln>
        </p:spPr>
        <p:txBody>
          <a:bodyPr anchor="t" anchorCtr="0">
            <a:spAutoFit/>
          </a:bodyPr>
          <a:p>
            <a:pPr algn="ctr">
              <a:spcBef>
                <a:spcPct val="50000"/>
              </a:spcBef>
            </a:pPr>
            <a:r>
              <a:rPr lang="zh-CN" altLang="zh-CN" dirty="0">
                <a:latin typeface="Arial" panose="020B0604020202020204" pitchFamily="34" charset="0"/>
                <a:ea typeface="黑体" panose="02010609060101010101" pitchFamily="2" charset="-122"/>
              </a:rPr>
              <a:t>激光焊接车身</a:t>
            </a:r>
            <a:endParaRPr lang="en-US" altLang="zh-CN" dirty="0">
              <a:latin typeface="Arial" panose="020B0604020202020204" pitchFamily="34" charset="0"/>
              <a:ea typeface="黑体" panose="02010609060101010101" pitchFamily="2" charset="-122"/>
            </a:endParaRPr>
          </a:p>
        </p:txBody>
      </p:sp>
      <p:sp>
        <p:nvSpPr>
          <p:cNvPr id="29700" name="Text Box 7"/>
          <p:cNvSpPr txBox="1"/>
          <p:nvPr/>
        </p:nvSpPr>
        <p:spPr>
          <a:xfrm>
            <a:off x="5005388" y="4941888"/>
            <a:ext cx="3311525" cy="366712"/>
          </a:xfrm>
          <a:prstGeom prst="rect">
            <a:avLst/>
          </a:prstGeom>
          <a:noFill/>
          <a:ln w="9525">
            <a:noFill/>
          </a:ln>
        </p:spPr>
        <p:txBody>
          <a:bodyPr anchor="t" anchorCtr="0">
            <a:spAutoFit/>
          </a:bodyPr>
          <a:p>
            <a:pPr algn="ctr">
              <a:spcBef>
                <a:spcPct val="50000"/>
              </a:spcBef>
            </a:pPr>
            <a:r>
              <a:rPr lang="zh-CN" altLang="zh-CN" dirty="0">
                <a:latin typeface="Arial" panose="020B0604020202020204" pitchFamily="34" charset="0"/>
                <a:ea typeface="黑体" panose="02010609060101010101" pitchFamily="2" charset="-122"/>
              </a:rPr>
              <a:t>汽车自动化生产线</a:t>
            </a:r>
            <a:endParaRPr lang="en-US" altLang="zh-CN" dirty="0">
              <a:latin typeface="Arial" panose="020B0604020202020204" pitchFamily="34" charset="0"/>
              <a:ea typeface="黑体" panose="02010609060101010101" pitchFamily="2" charset="-122"/>
            </a:endParaRPr>
          </a:p>
        </p:txBody>
      </p:sp>
      <p:pic>
        <p:nvPicPr>
          <p:cNvPr id="29701" name="Picture 8" descr="图1-10 激光焊接车身"/>
          <p:cNvPicPr>
            <a:picLocks noChangeAspect="1"/>
          </p:cNvPicPr>
          <p:nvPr/>
        </p:nvPicPr>
        <p:blipFill>
          <a:blip r:embed="rId1"/>
          <a:stretch>
            <a:fillRect/>
          </a:stretch>
        </p:blipFill>
        <p:spPr>
          <a:xfrm>
            <a:off x="395288" y="2133600"/>
            <a:ext cx="3744912" cy="2493963"/>
          </a:xfrm>
          <a:prstGeom prst="rect">
            <a:avLst/>
          </a:prstGeom>
          <a:noFill/>
          <a:ln w="9525">
            <a:noFill/>
          </a:ln>
        </p:spPr>
      </p:pic>
      <p:pic>
        <p:nvPicPr>
          <p:cNvPr id="29702" name="Picture 9" descr="图1-11汽车自动化生产线"/>
          <p:cNvPicPr>
            <a:picLocks noChangeAspect="1"/>
          </p:cNvPicPr>
          <p:nvPr/>
        </p:nvPicPr>
        <p:blipFill>
          <a:blip r:embed="rId2"/>
          <a:stretch>
            <a:fillRect/>
          </a:stretch>
        </p:blipFill>
        <p:spPr>
          <a:xfrm>
            <a:off x="4859338" y="2133600"/>
            <a:ext cx="3654425" cy="2451100"/>
          </a:xfrm>
          <a:prstGeom prst="rect">
            <a:avLst/>
          </a:prstGeom>
          <a:noFill/>
          <a:ln w="9525">
            <a:noFill/>
          </a:ln>
        </p:spPr>
      </p:pic>
      <p:sp>
        <p:nvSpPr>
          <p:cNvPr id="29703" name="Rectangle 10"/>
          <p:cNvSpPr/>
          <p:nvPr/>
        </p:nvSpPr>
        <p:spPr>
          <a:xfrm>
            <a:off x="611188" y="5462588"/>
            <a:ext cx="3627437" cy="968375"/>
          </a:xfrm>
          <a:prstGeom prst="rect">
            <a:avLst/>
          </a:prstGeom>
          <a:noFill/>
          <a:ln w="9525">
            <a:noFill/>
          </a:ln>
        </p:spPr>
        <p:txBody>
          <a:bodyPr anchor="ctr" anchorCtr="0">
            <a:spAutoFit/>
          </a:bodyPr>
          <a:p>
            <a:pPr>
              <a:lnSpc>
                <a:spcPct val="120000"/>
              </a:lnSpc>
            </a:pPr>
            <a:r>
              <a:rPr lang="zh-CN" altLang="en-US" sz="1200" dirty="0">
                <a:latin typeface="Arial" panose="020B0604020202020204" pitchFamily="34" charset="0"/>
                <a:ea typeface="黑体" panose="02010609060101010101" pitchFamily="2" charset="-122"/>
              </a:rPr>
              <a:t>      </a:t>
            </a:r>
            <a:r>
              <a:rPr lang="zh-CN" altLang="en-US" sz="1200" dirty="0">
                <a:latin typeface="宋体" panose="02010600030101010101" pitchFamily="2" charset="-122"/>
                <a:ea typeface="宋体" panose="02010600030101010101" pitchFamily="2" charset="-122"/>
              </a:rPr>
              <a:t>在汽车零部件的制造中，大量采用点焊、凸焊、缝焊、滚点（凸）焊、焊条电弧焊、</a:t>
            </a:r>
            <a:r>
              <a:rPr lang="en-US" altLang="zh-CN" sz="1200" dirty="0">
                <a:latin typeface="宋体" panose="02010600030101010101" pitchFamily="2" charset="-122"/>
                <a:ea typeface="宋体" panose="02010600030101010101" pitchFamily="2" charset="-122"/>
              </a:rPr>
              <a:t>CO2</a:t>
            </a:r>
            <a:r>
              <a:rPr lang="zh-CN" altLang="en-US" sz="1200" dirty="0">
                <a:latin typeface="宋体" panose="02010600030101010101" pitchFamily="2" charset="-122"/>
                <a:ea typeface="宋体" panose="02010600030101010101" pitchFamily="2" charset="-122"/>
              </a:rPr>
              <a:t>气体保护焊、氩弧焊、气焊、钎焊、摩擦焊、电子束焊和激光焊等各种焊接方法。 </a:t>
            </a:r>
            <a:endParaRPr lang="zh-CN" altLang="en-US" sz="1200" dirty="0">
              <a:latin typeface="宋体" panose="02010600030101010101" pitchFamily="2" charset="-122"/>
              <a:ea typeface="宋体" panose="02010600030101010101" pitchFamily="2" charset="-122"/>
            </a:endParaRPr>
          </a:p>
        </p:txBody>
      </p:sp>
      <p:sp>
        <p:nvSpPr>
          <p:cNvPr id="29704" name="Rectangle 11"/>
          <p:cNvSpPr/>
          <p:nvPr/>
        </p:nvSpPr>
        <p:spPr>
          <a:xfrm>
            <a:off x="5003800" y="5391150"/>
            <a:ext cx="3384550" cy="749300"/>
          </a:xfrm>
          <a:prstGeom prst="rect">
            <a:avLst/>
          </a:prstGeom>
          <a:noFill/>
          <a:ln w="9525">
            <a:noFill/>
          </a:ln>
        </p:spPr>
        <p:txBody>
          <a:bodyPr anchor="ctr" anchorCtr="0">
            <a:spAutoFit/>
          </a:bodyPr>
          <a:p>
            <a:pPr eaLnBrk="0" hangingPunct="0">
              <a:lnSpc>
                <a:spcPct val="120000"/>
              </a:lnSpc>
            </a:pPr>
            <a:r>
              <a:rPr lang="zh-CN" altLang="en-US" sz="1200" dirty="0">
                <a:latin typeface="宋体" panose="02010600030101010101" pitchFamily="2" charset="-122"/>
                <a:ea typeface="宋体" panose="02010600030101010101" pitchFamily="2" charset="-122"/>
              </a:rPr>
              <a:t>    随着先进制造技术的发展，为保证产品质量和产品技术先进性，实现焊接产品制造的自动化、柔性化与智能化已成为必然趋势。 </a:t>
            </a:r>
            <a:endParaRPr lang="zh-CN" altLang="en-US" sz="1200" dirty="0">
              <a:latin typeface="宋体" panose="02010600030101010101" pitchFamily="2" charset="-122"/>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焊接技术在汽车、摩托制造工业中的应用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30723" name="Text Box 4"/>
          <p:cNvSpPr txBox="1"/>
          <p:nvPr/>
        </p:nvSpPr>
        <p:spPr>
          <a:xfrm>
            <a:off x="900113" y="5006975"/>
            <a:ext cx="3311525" cy="366713"/>
          </a:xfrm>
          <a:prstGeom prst="rect">
            <a:avLst/>
          </a:prstGeom>
          <a:noFill/>
          <a:ln w="9525">
            <a:noFill/>
          </a:ln>
        </p:spPr>
        <p:txBody>
          <a:bodyPr anchor="t" anchorCtr="0">
            <a:spAutoFit/>
          </a:bodyPr>
          <a:p>
            <a:pPr algn="ctr">
              <a:spcBef>
                <a:spcPct val="50000"/>
              </a:spcBef>
            </a:pPr>
            <a:r>
              <a:rPr lang="zh-CN" altLang="zh-CN" dirty="0">
                <a:latin typeface="Arial" panose="020B0604020202020204" pitchFamily="34" charset="0"/>
                <a:ea typeface="黑体" panose="02010609060101010101" pitchFamily="2" charset="-122"/>
              </a:rPr>
              <a:t>客车生产线</a:t>
            </a:r>
            <a:endParaRPr lang="en-US" altLang="zh-CN" dirty="0">
              <a:latin typeface="Arial" panose="020B0604020202020204" pitchFamily="34" charset="0"/>
              <a:ea typeface="黑体" panose="02010609060101010101" pitchFamily="2" charset="-122"/>
            </a:endParaRPr>
          </a:p>
        </p:txBody>
      </p:sp>
      <p:sp>
        <p:nvSpPr>
          <p:cNvPr id="30724" name="Text Box 5"/>
          <p:cNvSpPr txBox="1"/>
          <p:nvPr/>
        </p:nvSpPr>
        <p:spPr>
          <a:xfrm>
            <a:off x="5005388" y="4941888"/>
            <a:ext cx="3311525" cy="641350"/>
          </a:xfrm>
          <a:prstGeom prst="rect">
            <a:avLst/>
          </a:prstGeom>
          <a:noFill/>
          <a:ln w="9525">
            <a:noFill/>
          </a:ln>
        </p:spPr>
        <p:txBody>
          <a:bodyPr anchor="t" anchorCtr="0">
            <a:spAutoFit/>
          </a:bodyPr>
          <a:p>
            <a:pPr algn="ctr">
              <a:spcBef>
                <a:spcPct val="50000"/>
              </a:spcBef>
            </a:pPr>
            <a:r>
              <a:rPr lang="zh-CN" altLang="zh-CN" dirty="0">
                <a:latin typeface="Arial" panose="020B0604020202020204" pitchFamily="34" charset="0"/>
                <a:ea typeface="黑体" panose="02010609060101010101" pitchFamily="2" charset="-122"/>
              </a:rPr>
              <a:t>焊接机器人在国内第一条摩托车生产线上</a:t>
            </a:r>
            <a:endParaRPr lang="en-US" altLang="zh-CN" dirty="0">
              <a:latin typeface="Arial" panose="020B0604020202020204" pitchFamily="34" charset="0"/>
              <a:ea typeface="黑体" panose="02010609060101010101" pitchFamily="2" charset="-122"/>
            </a:endParaRPr>
          </a:p>
        </p:txBody>
      </p:sp>
      <p:pic>
        <p:nvPicPr>
          <p:cNvPr id="30725" name="Picture 8" descr="图1-12客车生产线"/>
          <p:cNvPicPr>
            <a:picLocks noChangeAspect="1"/>
          </p:cNvPicPr>
          <p:nvPr/>
        </p:nvPicPr>
        <p:blipFill>
          <a:blip r:embed="rId1"/>
          <a:stretch>
            <a:fillRect/>
          </a:stretch>
        </p:blipFill>
        <p:spPr>
          <a:xfrm>
            <a:off x="1042988" y="2276475"/>
            <a:ext cx="3241675" cy="2163763"/>
          </a:xfrm>
          <a:prstGeom prst="rect">
            <a:avLst/>
          </a:prstGeom>
          <a:noFill/>
          <a:ln w="9525">
            <a:noFill/>
          </a:ln>
        </p:spPr>
      </p:pic>
      <p:pic>
        <p:nvPicPr>
          <p:cNvPr id="30726" name="Picture 9" descr="图1-13焊接机器人在国内第一条摩托车生产线上"/>
          <p:cNvPicPr>
            <a:picLocks noChangeAspect="1"/>
          </p:cNvPicPr>
          <p:nvPr/>
        </p:nvPicPr>
        <p:blipFill>
          <a:blip r:embed="rId2"/>
          <a:stretch>
            <a:fillRect/>
          </a:stretch>
        </p:blipFill>
        <p:spPr>
          <a:xfrm>
            <a:off x="5003800" y="2278063"/>
            <a:ext cx="3240088" cy="215265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idx="4294967295"/>
          </p:nvPr>
        </p:nvSpPr>
        <p:spPr>
          <a:xfrm>
            <a:off x="457200" y="203200"/>
            <a:ext cx="8229600" cy="633413"/>
          </a:xfrm>
          <a:prstGeom prst="rect">
            <a:avLst/>
          </a:prstGeom>
          <a:noFill/>
          <a:ln w="9525">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1.1   </a:t>
            </a:r>
            <a:r>
              <a:rPr lang="zh-CN" altLang="zh-CN" sz="2800" dirty="0">
                <a:solidFill>
                  <a:srgbClr val="F2F2F2"/>
                </a:solidFill>
                <a:latin typeface="黑体" panose="02010609060101010101" pitchFamily="2" charset="-122"/>
                <a:ea typeface="黑体" panose="02010609060101010101" pitchFamily="2" charset="-122"/>
              </a:rPr>
              <a:t>天衣无缝</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认识焊接</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13314" name="内容占位符 2"/>
          <p:cNvSpPr>
            <a:spLocks noGrp="1"/>
          </p:cNvSpPr>
          <p:nvPr>
            <p:ph idx="4294967295"/>
          </p:nvPr>
        </p:nvSpPr>
        <p:spPr>
          <a:xfrm>
            <a:off x="457200" y="1600200"/>
            <a:ext cx="8229600" cy="4525963"/>
          </a:xfrm>
          <a:prstGeom prst="rect">
            <a:avLst/>
          </a:prstGeom>
          <a:noFill/>
          <a:ln w="9525">
            <a:noFill/>
          </a:ln>
        </p:spPr>
        <p:txBody>
          <a:bodyPr anchor="t" anchorCtr="0"/>
          <a:p>
            <a:pPr>
              <a:lnSpc>
                <a:spcPct val="150000"/>
              </a:lnSpc>
            </a:pPr>
            <a:r>
              <a:rPr lang="en-US" altLang="zh-CN" sz="2400" dirty="0"/>
              <a:t>1</a:t>
            </a:r>
            <a:r>
              <a:rPr lang="zh-CN" altLang="zh-CN" sz="2400" dirty="0"/>
              <a:t>．了解焊接的特点、了解中国焊接发展历史、了解世界焊接历史发展历程；</a:t>
            </a:r>
            <a:endParaRPr lang="zh-CN" altLang="zh-CN" sz="2400" dirty="0"/>
          </a:p>
          <a:p>
            <a:pPr>
              <a:lnSpc>
                <a:spcPct val="150000"/>
              </a:lnSpc>
            </a:pPr>
            <a:r>
              <a:rPr lang="en-US" altLang="zh-CN" sz="2400" dirty="0"/>
              <a:t>2</a:t>
            </a:r>
            <a:r>
              <a:rPr lang="zh-CN" altLang="zh-CN" sz="2400" dirty="0"/>
              <a:t>．增强学生对焊接专业的学习兴趣；</a:t>
            </a:r>
            <a:endParaRPr lang="zh-CN" altLang="zh-CN" sz="2400" dirty="0"/>
          </a:p>
          <a:p>
            <a:pPr>
              <a:lnSpc>
                <a:spcPct val="150000"/>
              </a:lnSpc>
            </a:pPr>
            <a:r>
              <a:rPr lang="en-US" altLang="zh-CN" sz="2400" dirty="0"/>
              <a:t>3</a:t>
            </a:r>
            <a:r>
              <a:rPr lang="zh-CN" altLang="zh-CN" sz="2400" dirty="0"/>
              <a:t>、学会利用网络查找各类焊接资源；</a:t>
            </a:r>
            <a:endParaRPr lang="zh-CN" altLang="zh-CN" sz="2400" dirty="0"/>
          </a:p>
          <a:p>
            <a:endParaRPr lang="zh-CN" altLang="en-US" sz="2400" dirty="0"/>
          </a:p>
        </p:txBody>
      </p:sp>
      <p:sp>
        <p:nvSpPr>
          <p:cNvPr id="4" name="矩形 3"/>
          <p:cNvSpPr/>
          <p:nvPr/>
        </p:nvSpPr>
        <p:spPr>
          <a:xfrm>
            <a:off x="827088" y="981075"/>
            <a:ext cx="2016125"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mj-ea"/>
                <a:ea typeface="+mj-ea"/>
                <a:cs typeface="+mn-cs"/>
              </a:rPr>
              <a:t>学习目标</a:t>
            </a:r>
            <a:endParaRPr kumimoji="0" lang="zh-CN" altLang="en-US" sz="2400" b="1" i="0" u="none" strike="noStrike" kern="1200" cap="none" spc="0" normalizeH="0" baseline="0" noProof="0" dirty="0">
              <a:ln>
                <a:noFill/>
              </a:ln>
              <a:solidFill>
                <a:schemeClr val="lt1"/>
              </a:solidFill>
              <a:effectLst/>
              <a:uLnTx/>
              <a:uFillTx/>
              <a:latin typeface="+mj-ea"/>
              <a:ea typeface="+mj-ea"/>
              <a:cs typeface="+mn-cs"/>
            </a:endParaRPr>
          </a:p>
        </p:txBody>
      </p:sp>
      <p:pic>
        <p:nvPicPr>
          <p:cNvPr id="13316" name="Picture 8" descr="300000894425128082367792344_950"/>
          <p:cNvPicPr preferRelativeResize="0"/>
          <p:nvPr/>
        </p:nvPicPr>
        <p:blipFill>
          <a:blip r:embed="rId1"/>
          <a:stretch>
            <a:fillRect/>
          </a:stretch>
        </p:blipFill>
        <p:spPr>
          <a:xfrm>
            <a:off x="5010150" y="4424363"/>
            <a:ext cx="3824288" cy="2103437"/>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焊接技术在桥梁行业中的应用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31747" name="Text Box 4"/>
          <p:cNvSpPr txBox="1"/>
          <p:nvPr/>
        </p:nvSpPr>
        <p:spPr>
          <a:xfrm>
            <a:off x="611188" y="4373563"/>
            <a:ext cx="3683000" cy="646112"/>
          </a:xfrm>
          <a:prstGeom prst="rect">
            <a:avLst/>
          </a:prstGeom>
          <a:noFill/>
          <a:ln w="9525">
            <a:noFill/>
          </a:ln>
        </p:spPr>
        <p:txBody>
          <a:bodyPr anchor="t" anchorCtr="0">
            <a:spAutoFit/>
          </a:bodyPr>
          <a:p>
            <a:pPr algn="ctr">
              <a:spcBef>
                <a:spcPct val="50000"/>
              </a:spcBef>
            </a:pPr>
            <a:r>
              <a:rPr lang="zh-CN" altLang="en-US" dirty="0">
                <a:latin typeface="Arial" panose="020B0604020202020204" pitchFamily="34" charset="0"/>
                <a:ea typeface="黑体" panose="02010609060101010101" pitchFamily="2" charset="-122"/>
              </a:rPr>
              <a:t>世界上首座跨度超千米的公铁两用斜拉桥</a:t>
            </a:r>
            <a:r>
              <a:rPr lang="en-US" altLang="zh-CN" dirty="0">
                <a:latin typeface="Arial" panose="020B0604020202020204" pitchFamily="34" charset="0"/>
                <a:ea typeface="黑体" panose="02010609060101010101" pitchFamily="2" charset="-122"/>
              </a:rPr>
              <a:t>——</a:t>
            </a:r>
            <a:r>
              <a:rPr lang="zh-CN" altLang="en-US" dirty="0">
                <a:latin typeface="Arial" panose="020B0604020202020204" pitchFamily="34" charset="0"/>
                <a:ea typeface="黑体" panose="02010609060101010101" pitchFamily="2" charset="-122"/>
              </a:rPr>
              <a:t>沪苏通长江公铁大桥</a:t>
            </a:r>
            <a:endParaRPr lang="en-US" altLang="zh-CN" dirty="0">
              <a:latin typeface="Arial" panose="020B0604020202020204" pitchFamily="34" charset="0"/>
              <a:ea typeface="黑体" panose="02010609060101010101" pitchFamily="2" charset="-122"/>
            </a:endParaRPr>
          </a:p>
        </p:txBody>
      </p:sp>
      <p:sp>
        <p:nvSpPr>
          <p:cNvPr id="31748" name="Text Box 5"/>
          <p:cNvSpPr txBox="1"/>
          <p:nvPr/>
        </p:nvSpPr>
        <p:spPr>
          <a:xfrm>
            <a:off x="4751388" y="4468813"/>
            <a:ext cx="4032250" cy="368300"/>
          </a:xfrm>
          <a:prstGeom prst="rect">
            <a:avLst/>
          </a:prstGeom>
          <a:noFill/>
          <a:ln w="9525">
            <a:noFill/>
          </a:ln>
        </p:spPr>
        <p:txBody>
          <a:bodyPr anchor="t" anchorCtr="0">
            <a:spAutoFit/>
          </a:bodyPr>
          <a:p>
            <a:pPr algn="ctr">
              <a:spcBef>
                <a:spcPct val="50000"/>
              </a:spcBef>
            </a:pPr>
            <a:r>
              <a:rPr lang="zh-CN" altLang="zh-CN" dirty="0">
                <a:latin typeface="Arial" panose="020B0604020202020204" pitchFamily="34" charset="0"/>
                <a:ea typeface="黑体" panose="02010609060101010101" pitchFamily="2" charset="-122"/>
              </a:rPr>
              <a:t>港珠澳大桥</a:t>
            </a:r>
            <a:endParaRPr lang="en-US" altLang="zh-CN" dirty="0">
              <a:latin typeface="Arial" panose="020B0604020202020204" pitchFamily="34" charset="0"/>
              <a:ea typeface="黑体" panose="02010609060101010101" pitchFamily="2" charset="-122"/>
            </a:endParaRPr>
          </a:p>
        </p:txBody>
      </p:sp>
      <p:sp>
        <p:nvSpPr>
          <p:cNvPr id="31749" name="Rectangle 10"/>
          <p:cNvSpPr/>
          <p:nvPr/>
        </p:nvSpPr>
        <p:spPr>
          <a:xfrm>
            <a:off x="611188" y="5080000"/>
            <a:ext cx="3600450" cy="977900"/>
          </a:xfrm>
          <a:prstGeom prst="rect">
            <a:avLst/>
          </a:prstGeom>
          <a:noFill/>
          <a:ln w="9525">
            <a:noFill/>
          </a:ln>
        </p:spPr>
        <p:txBody>
          <a:bodyPr anchor="ctr" anchorCtr="0">
            <a:spAutoFit/>
          </a:bodyPr>
          <a:p>
            <a:pPr eaLnBrk="0" hangingPunct="0">
              <a:lnSpc>
                <a:spcPct val="120000"/>
              </a:lnSpc>
            </a:pPr>
            <a:r>
              <a:rPr lang="zh-CN" altLang="zh-CN" sz="1200" dirty="0">
                <a:latin typeface="宋体" panose="02010600030101010101" pitchFamily="2" charset="-122"/>
                <a:ea typeface="宋体" panose="02010600030101010101" pitchFamily="2" charset="-122"/>
              </a:rPr>
              <a:t>沪苏通长江公铁大桥采用主跨</a:t>
            </a:r>
            <a:r>
              <a:rPr lang="en-US" altLang="zh-CN" sz="1200" dirty="0">
                <a:latin typeface="宋体" panose="02010600030101010101" pitchFamily="2" charset="-122"/>
                <a:ea typeface="宋体" panose="02010600030101010101" pitchFamily="2" charset="-122"/>
              </a:rPr>
              <a:t>1092</a:t>
            </a:r>
            <a:r>
              <a:rPr lang="zh-CN" altLang="zh-CN" sz="1200" dirty="0">
                <a:latin typeface="宋体" panose="02010600030101010101" pitchFamily="2" charset="-122"/>
                <a:ea typeface="宋体" panose="02010600030101010101" pitchFamily="2" charset="-122"/>
              </a:rPr>
              <a:t>米的钢桁梁斜拉桥结构，是中国自主设计建造、世界上首座跨度超千米的公铁两用斜拉桥，大桥上层为双向六车道高速公路</a:t>
            </a:r>
            <a:r>
              <a:rPr lang="zh-CN" altLang="en-US" sz="1200" dirty="0">
                <a:latin typeface="宋体" panose="02010600030101010101" pitchFamily="2" charset="-122"/>
                <a:ea typeface="宋体" panose="02010600030101010101" pitchFamily="2" charset="-122"/>
              </a:rPr>
              <a:t>，</a:t>
            </a:r>
            <a:r>
              <a:rPr lang="zh-CN" altLang="zh-CN" sz="1200" dirty="0">
                <a:latin typeface="宋体" panose="02010600030101010101" pitchFamily="2" charset="-122"/>
                <a:ea typeface="宋体" panose="02010600030101010101" pitchFamily="2" charset="-122"/>
              </a:rPr>
              <a:t>下层为双向四线铁路</a:t>
            </a:r>
            <a:r>
              <a:rPr lang="zh-CN" altLang="en-US" sz="1200" dirty="0">
                <a:latin typeface="宋体" panose="02010600030101010101" pitchFamily="2" charset="-122"/>
                <a:ea typeface="宋体" panose="02010600030101010101" pitchFamily="2" charset="-122"/>
              </a:rPr>
              <a:t>。</a:t>
            </a:r>
            <a:endParaRPr lang="zh-CN" altLang="en-US" sz="1200" dirty="0">
              <a:latin typeface="宋体" panose="02010600030101010101" pitchFamily="2" charset="-122"/>
              <a:ea typeface="宋体" panose="02010600030101010101" pitchFamily="2" charset="-122"/>
            </a:endParaRPr>
          </a:p>
        </p:txBody>
      </p:sp>
      <p:sp>
        <p:nvSpPr>
          <p:cNvPr id="31750" name="Rectangle 11"/>
          <p:cNvSpPr/>
          <p:nvPr/>
        </p:nvSpPr>
        <p:spPr>
          <a:xfrm>
            <a:off x="5038725" y="4968875"/>
            <a:ext cx="3455988" cy="1200150"/>
          </a:xfrm>
          <a:prstGeom prst="rect">
            <a:avLst/>
          </a:prstGeom>
          <a:noFill/>
          <a:ln w="9525">
            <a:noFill/>
          </a:ln>
        </p:spPr>
        <p:txBody>
          <a:bodyPr anchor="ctr" anchorCtr="0">
            <a:spAutoFit/>
          </a:bodyPr>
          <a:p>
            <a:pPr eaLnBrk="0" hangingPunct="0"/>
            <a:r>
              <a:rPr lang="zh-CN" altLang="en-US" sz="1200" dirty="0">
                <a:latin typeface="宋体" panose="02010600030101010101" pitchFamily="2" charset="-122"/>
                <a:ea typeface="宋体" panose="02010600030101010101" pitchFamily="2" charset="-122"/>
              </a:rPr>
              <a:t>港珠澳大桥因主体工程“海中桥隧”长</a:t>
            </a:r>
            <a:r>
              <a:rPr lang="en-US" altLang="zh-CN" sz="1200" dirty="0">
                <a:latin typeface="宋体" panose="02010600030101010101" pitchFamily="2" charset="-122"/>
                <a:ea typeface="宋体" panose="02010600030101010101" pitchFamily="2" charset="-122"/>
              </a:rPr>
              <a:t>35.578</a:t>
            </a:r>
            <a:r>
              <a:rPr lang="zh-CN" altLang="en-US" sz="1200" dirty="0">
                <a:latin typeface="宋体" panose="02010600030101010101" pitchFamily="2" charset="-122"/>
                <a:ea typeface="宋体" panose="02010600030101010101" pitchFamily="2" charset="-122"/>
              </a:rPr>
              <a:t>千米，其中海底隧道长约</a:t>
            </a:r>
            <a:r>
              <a:rPr lang="en-US" altLang="zh-CN" sz="1200" dirty="0">
                <a:latin typeface="宋体" panose="02010600030101010101" pitchFamily="2" charset="-122"/>
                <a:ea typeface="宋体" panose="02010600030101010101" pitchFamily="2" charset="-122"/>
              </a:rPr>
              <a:t>6. 75</a:t>
            </a:r>
            <a:r>
              <a:rPr lang="zh-CN" altLang="en-US" sz="1200" dirty="0">
                <a:latin typeface="宋体" panose="02010600030101010101" pitchFamily="2" charset="-122"/>
                <a:ea typeface="宋体" panose="02010600030101010101" pitchFamily="2" charset="-122"/>
              </a:rPr>
              <a:t>千米，桥梁长约</a:t>
            </a:r>
            <a:r>
              <a:rPr lang="en-US" altLang="zh-CN" sz="1200" dirty="0">
                <a:latin typeface="宋体" panose="02010600030101010101" pitchFamily="2" charset="-122"/>
                <a:ea typeface="宋体" panose="02010600030101010101" pitchFamily="2" charset="-122"/>
              </a:rPr>
              <a:t>29.6</a:t>
            </a:r>
            <a:r>
              <a:rPr lang="zh-CN" altLang="en-US" sz="1200" dirty="0">
                <a:latin typeface="宋体" panose="02010600030101010101" pitchFamily="2" charset="-122"/>
                <a:ea typeface="宋体" panose="02010600030101010101" pitchFamily="2" charset="-122"/>
              </a:rPr>
              <a:t>千米。港珠澳大桥海底隧道总共</a:t>
            </a:r>
            <a:r>
              <a:rPr lang="en-US" altLang="zh-CN" sz="1200" dirty="0">
                <a:latin typeface="宋体" panose="02010600030101010101" pitchFamily="2" charset="-122"/>
                <a:ea typeface="宋体" panose="02010600030101010101" pitchFamily="2" charset="-122"/>
              </a:rPr>
              <a:t>33</a:t>
            </a:r>
            <a:r>
              <a:rPr lang="zh-CN" altLang="en-US" sz="1200" dirty="0">
                <a:latin typeface="宋体" panose="02010600030101010101" pitchFamily="2" charset="-122"/>
                <a:ea typeface="宋体" panose="02010600030101010101" pitchFamily="2" charset="-122"/>
              </a:rPr>
              <a:t>个沉管，每个沉管由</a:t>
            </a:r>
            <a:r>
              <a:rPr lang="en-US" altLang="zh-CN" sz="1200" dirty="0">
                <a:latin typeface="宋体" panose="02010600030101010101" pitchFamily="2" charset="-122"/>
                <a:ea typeface="宋体" panose="02010600030101010101" pitchFamily="2" charset="-122"/>
              </a:rPr>
              <a:t>8</a:t>
            </a:r>
            <a:r>
              <a:rPr lang="zh-CN" altLang="en-US" sz="1200" dirty="0">
                <a:latin typeface="宋体" panose="02010600030101010101" pitchFamily="2" charset="-122"/>
                <a:ea typeface="宋体" panose="02010600030101010101" pitchFamily="2" charset="-122"/>
              </a:rPr>
              <a:t>个管节组成，每个管节长</a:t>
            </a:r>
            <a:r>
              <a:rPr lang="en-US" altLang="zh-CN" sz="1200" dirty="0">
                <a:latin typeface="宋体" panose="02010600030101010101" pitchFamily="2" charset="-122"/>
                <a:ea typeface="宋体" panose="02010600030101010101" pitchFamily="2" charset="-122"/>
              </a:rPr>
              <a:t>22.5</a:t>
            </a:r>
            <a:r>
              <a:rPr lang="zh-CN" altLang="en-US" sz="1200" dirty="0">
                <a:latin typeface="宋体" panose="02010600030101010101" pitchFamily="2" charset="-122"/>
                <a:ea typeface="宋体" panose="02010600030101010101" pitchFamily="2" charset="-122"/>
              </a:rPr>
              <a:t>米，重逾</a:t>
            </a:r>
            <a:r>
              <a:rPr lang="en-US" altLang="zh-CN" sz="1200" dirty="0">
                <a:latin typeface="宋体" panose="02010600030101010101" pitchFamily="2" charset="-122"/>
                <a:ea typeface="宋体" panose="02010600030101010101" pitchFamily="2" charset="-122"/>
              </a:rPr>
              <a:t>9000</a:t>
            </a:r>
            <a:r>
              <a:rPr lang="zh-CN" altLang="en-US" sz="1200" dirty="0">
                <a:latin typeface="宋体" panose="02010600030101010101" pitchFamily="2" charset="-122"/>
                <a:ea typeface="宋体" panose="02010600030101010101" pitchFamily="2" charset="-122"/>
              </a:rPr>
              <a:t>吨，是迄今为止世界上埋深最深、规模最大、单节管道最长的海底公路沉管。</a:t>
            </a:r>
            <a:endParaRPr lang="zh-CN" altLang="en-US" sz="1200" dirty="0">
              <a:latin typeface="宋体" panose="02010600030101010101" pitchFamily="2" charset="-122"/>
              <a:ea typeface="宋体" panose="02010600030101010101" pitchFamily="2" charset="-122"/>
            </a:endParaRPr>
          </a:p>
        </p:txBody>
      </p:sp>
      <p:pic>
        <p:nvPicPr>
          <p:cNvPr id="31751" name="Picture 12" descr="C:\Users\qas\Desktop\新建文件夹\图片\图1-14 沪苏通长江公铁大桥.jpg"/>
          <p:cNvPicPr>
            <a:picLocks noChangeAspect="1"/>
          </p:cNvPicPr>
          <p:nvPr/>
        </p:nvPicPr>
        <p:blipFill>
          <a:blip r:embed="rId1"/>
          <a:stretch>
            <a:fillRect/>
          </a:stretch>
        </p:blipFill>
        <p:spPr>
          <a:xfrm>
            <a:off x="601663" y="1916113"/>
            <a:ext cx="3843337" cy="2160587"/>
          </a:xfrm>
          <a:prstGeom prst="rect">
            <a:avLst/>
          </a:prstGeom>
          <a:noFill/>
          <a:ln w="9525">
            <a:noFill/>
          </a:ln>
        </p:spPr>
      </p:pic>
      <p:pic>
        <p:nvPicPr>
          <p:cNvPr id="31752" name="Picture 13" descr="C:\Users\qas\Desktop\新建文件夹\图片\图1-15 港珠澳大桥.jpg"/>
          <p:cNvPicPr>
            <a:picLocks noChangeAspect="1"/>
          </p:cNvPicPr>
          <p:nvPr/>
        </p:nvPicPr>
        <p:blipFill>
          <a:blip r:embed="rId2"/>
          <a:stretch>
            <a:fillRect/>
          </a:stretch>
        </p:blipFill>
        <p:spPr>
          <a:xfrm>
            <a:off x="5356225" y="1916113"/>
            <a:ext cx="3240088" cy="2160587"/>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焊接技术在桥梁行业中的应用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32771" name="Text Box 4"/>
          <p:cNvSpPr txBox="1"/>
          <p:nvPr/>
        </p:nvSpPr>
        <p:spPr>
          <a:xfrm>
            <a:off x="4903788" y="4664075"/>
            <a:ext cx="3455987" cy="368300"/>
          </a:xfrm>
          <a:prstGeom prst="rect">
            <a:avLst/>
          </a:prstGeom>
          <a:noFill/>
          <a:ln w="9525">
            <a:noFill/>
          </a:ln>
        </p:spPr>
        <p:txBody>
          <a:bodyPr anchor="t" anchorCtr="0">
            <a:spAutoFit/>
          </a:bodyPr>
          <a:p>
            <a:pPr algn="ctr">
              <a:spcBef>
                <a:spcPct val="50000"/>
              </a:spcBef>
            </a:pPr>
            <a:r>
              <a:rPr lang="zh-CN" altLang="en-US" dirty="0">
                <a:latin typeface="Arial" panose="020B0604020202020204" pitchFamily="34" charset="0"/>
                <a:ea typeface="黑体" panose="02010609060101010101" pitchFamily="2" charset="-122"/>
              </a:rPr>
              <a:t>世界第一拱桥</a:t>
            </a:r>
            <a:r>
              <a:rPr lang="en-US" altLang="zh-CN" dirty="0">
                <a:latin typeface="Arial" panose="020B0604020202020204" pitchFamily="34" charset="0"/>
                <a:ea typeface="黑体" panose="02010609060101010101" pitchFamily="2" charset="-122"/>
              </a:rPr>
              <a:t>——</a:t>
            </a:r>
            <a:r>
              <a:rPr lang="zh-CN" altLang="en-US" dirty="0">
                <a:latin typeface="Arial" panose="020B0604020202020204" pitchFamily="34" charset="0"/>
                <a:ea typeface="黑体" panose="02010609060101010101" pitchFamily="2" charset="-122"/>
              </a:rPr>
              <a:t>广西平南三桥 </a:t>
            </a:r>
            <a:endParaRPr lang="en-US" altLang="zh-CN" dirty="0">
              <a:latin typeface="Arial" panose="020B0604020202020204" pitchFamily="34" charset="0"/>
              <a:ea typeface="黑体" panose="02010609060101010101" pitchFamily="2" charset="-122"/>
            </a:endParaRPr>
          </a:p>
        </p:txBody>
      </p:sp>
      <p:sp>
        <p:nvSpPr>
          <p:cNvPr id="32772" name="Text Box 5"/>
          <p:cNvSpPr txBox="1"/>
          <p:nvPr/>
        </p:nvSpPr>
        <p:spPr>
          <a:xfrm>
            <a:off x="1052513" y="4633913"/>
            <a:ext cx="3024187" cy="644525"/>
          </a:xfrm>
          <a:prstGeom prst="rect">
            <a:avLst/>
          </a:prstGeom>
          <a:noFill/>
          <a:ln w="9525">
            <a:noFill/>
          </a:ln>
        </p:spPr>
        <p:txBody>
          <a:bodyPr anchor="t" anchorCtr="0">
            <a:spAutoFit/>
          </a:bodyPr>
          <a:p>
            <a:r>
              <a:rPr lang="zh-CN" altLang="zh-CN" dirty="0">
                <a:latin typeface="Arial" panose="020B0604020202020204" pitchFamily="34" charset="0"/>
                <a:ea typeface="黑体" panose="02010609060101010101" pitchFamily="2" charset="-122"/>
              </a:rPr>
              <a:t>峡谷跨径世界最长的悬索桥</a:t>
            </a:r>
            <a:endParaRPr lang="zh-CN" altLang="en-US" dirty="0">
              <a:latin typeface="Arial" panose="020B0604020202020204" pitchFamily="34" charset="0"/>
              <a:ea typeface="黑体" panose="02010609060101010101" pitchFamily="2" charset="-122"/>
            </a:endParaRPr>
          </a:p>
          <a:p>
            <a:r>
              <a:rPr lang="en-US" altLang="zh-CN" dirty="0">
                <a:latin typeface="Arial" panose="020B0604020202020204" pitchFamily="34" charset="0"/>
                <a:ea typeface="黑体" panose="02010609060101010101" pitchFamily="2" charset="-122"/>
              </a:rPr>
              <a:t>——</a:t>
            </a:r>
            <a:r>
              <a:rPr lang="zh-CN" altLang="en-US" dirty="0">
                <a:latin typeface="Arial" panose="020B0604020202020204" pitchFamily="34" charset="0"/>
                <a:ea typeface="黑体" panose="02010609060101010101" pitchFamily="2" charset="-122"/>
              </a:rPr>
              <a:t>矮寨悬索大桥 </a:t>
            </a:r>
            <a:endParaRPr lang="en-US" altLang="zh-CN" dirty="0">
              <a:latin typeface="Arial" panose="020B0604020202020204" pitchFamily="34" charset="0"/>
              <a:ea typeface="黑体" panose="02010609060101010101" pitchFamily="2" charset="-122"/>
            </a:endParaRPr>
          </a:p>
        </p:txBody>
      </p:sp>
      <p:pic>
        <p:nvPicPr>
          <p:cNvPr id="32773" name="Picture 8" descr="图1-16峡谷跨径世界最长的悬索桥－矮寨悬索大桥"/>
          <p:cNvPicPr>
            <a:picLocks noChangeAspect="1"/>
          </p:cNvPicPr>
          <p:nvPr/>
        </p:nvPicPr>
        <p:blipFill>
          <a:blip r:embed="rId1"/>
          <a:stretch>
            <a:fillRect/>
          </a:stretch>
        </p:blipFill>
        <p:spPr>
          <a:xfrm>
            <a:off x="827088" y="2060575"/>
            <a:ext cx="3249612" cy="2160588"/>
          </a:xfrm>
          <a:prstGeom prst="rect">
            <a:avLst/>
          </a:prstGeom>
          <a:noFill/>
          <a:ln w="9525">
            <a:noFill/>
          </a:ln>
        </p:spPr>
      </p:pic>
      <p:pic>
        <p:nvPicPr>
          <p:cNvPr id="32774" name="图片 1" descr="图1-16 世界第一拱桥——广西平南三桥"/>
          <p:cNvPicPr>
            <a:picLocks noChangeAspect="1"/>
          </p:cNvPicPr>
          <p:nvPr/>
        </p:nvPicPr>
        <p:blipFill>
          <a:blip r:embed="rId2"/>
          <a:stretch>
            <a:fillRect/>
          </a:stretch>
        </p:blipFill>
        <p:spPr>
          <a:xfrm>
            <a:off x="5118100" y="2060575"/>
            <a:ext cx="3241675" cy="2160588"/>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焊接技术在建筑行业中的应用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33795" name="Text Box 4"/>
          <p:cNvSpPr txBox="1"/>
          <p:nvPr/>
        </p:nvSpPr>
        <p:spPr>
          <a:xfrm>
            <a:off x="611188" y="4652963"/>
            <a:ext cx="3455987" cy="366712"/>
          </a:xfrm>
          <a:prstGeom prst="rect">
            <a:avLst/>
          </a:prstGeom>
          <a:noFill/>
          <a:ln w="9525">
            <a:noFill/>
          </a:ln>
        </p:spPr>
        <p:txBody>
          <a:bodyPr anchor="t" anchorCtr="0">
            <a:spAutoFit/>
          </a:bodyPr>
          <a:p>
            <a:pPr algn="ctr">
              <a:spcBef>
                <a:spcPct val="50000"/>
              </a:spcBef>
            </a:pPr>
            <a:r>
              <a:rPr lang="zh-CN" altLang="en-US" dirty="0">
                <a:latin typeface="Arial" panose="020B0604020202020204" pitchFamily="34" charset="0"/>
                <a:ea typeface="黑体" panose="02010609060101010101" pitchFamily="2" charset="-122"/>
              </a:rPr>
              <a:t>国家游泳中心－水立方 </a:t>
            </a:r>
            <a:endParaRPr lang="en-US" altLang="zh-CN" dirty="0">
              <a:latin typeface="Arial" panose="020B0604020202020204" pitchFamily="34" charset="0"/>
              <a:ea typeface="黑体" panose="02010609060101010101" pitchFamily="2" charset="-122"/>
            </a:endParaRPr>
          </a:p>
        </p:txBody>
      </p:sp>
      <p:sp>
        <p:nvSpPr>
          <p:cNvPr id="33796" name="Text Box 5"/>
          <p:cNvSpPr txBox="1"/>
          <p:nvPr/>
        </p:nvSpPr>
        <p:spPr>
          <a:xfrm>
            <a:off x="5219700" y="4652963"/>
            <a:ext cx="3024188" cy="366712"/>
          </a:xfrm>
          <a:prstGeom prst="rect">
            <a:avLst/>
          </a:prstGeom>
          <a:noFill/>
          <a:ln w="9525">
            <a:noFill/>
          </a:ln>
        </p:spPr>
        <p:txBody>
          <a:bodyPr anchor="t" anchorCtr="0">
            <a:spAutoFit/>
          </a:bodyPr>
          <a:p>
            <a:pPr algn="ctr"/>
            <a:r>
              <a:rPr lang="zh-CN" altLang="en-US" dirty="0">
                <a:latin typeface="Arial" panose="020B0604020202020204" pitchFamily="34" charset="0"/>
                <a:ea typeface="黑体" panose="02010609060101010101" pitchFamily="2" charset="-122"/>
              </a:rPr>
              <a:t>国家大剧院 </a:t>
            </a:r>
            <a:endParaRPr lang="en-US" altLang="zh-CN" dirty="0">
              <a:latin typeface="Arial" panose="020B0604020202020204" pitchFamily="34" charset="0"/>
              <a:ea typeface="黑体" panose="02010609060101010101" pitchFamily="2" charset="-122"/>
            </a:endParaRPr>
          </a:p>
        </p:txBody>
      </p:sp>
      <p:pic>
        <p:nvPicPr>
          <p:cNvPr id="33797" name="Picture 6" descr="图1-18 国家游泳中心－水立方"/>
          <p:cNvPicPr>
            <a:picLocks noChangeAspect="1"/>
          </p:cNvPicPr>
          <p:nvPr/>
        </p:nvPicPr>
        <p:blipFill>
          <a:blip r:embed="rId1"/>
          <a:stretch>
            <a:fillRect/>
          </a:stretch>
        </p:blipFill>
        <p:spPr>
          <a:xfrm>
            <a:off x="611188" y="2060575"/>
            <a:ext cx="3419475" cy="2160588"/>
          </a:xfrm>
          <a:prstGeom prst="rect">
            <a:avLst/>
          </a:prstGeom>
          <a:noFill/>
          <a:ln w="9525">
            <a:noFill/>
          </a:ln>
        </p:spPr>
      </p:pic>
      <p:pic>
        <p:nvPicPr>
          <p:cNvPr id="33798" name="Picture 7" descr="图1-19 国家大剧院"/>
          <p:cNvPicPr>
            <a:picLocks noChangeAspect="1"/>
          </p:cNvPicPr>
          <p:nvPr/>
        </p:nvPicPr>
        <p:blipFill>
          <a:blip r:embed="rId2"/>
          <a:stretch>
            <a:fillRect/>
          </a:stretch>
        </p:blipFill>
        <p:spPr>
          <a:xfrm>
            <a:off x="4932363" y="2060575"/>
            <a:ext cx="3455987" cy="2159000"/>
          </a:xfrm>
          <a:prstGeom prst="rect">
            <a:avLst/>
          </a:prstGeom>
          <a:noFill/>
          <a:ln w="9525">
            <a:noFill/>
          </a:ln>
        </p:spPr>
      </p:pic>
      <p:sp>
        <p:nvSpPr>
          <p:cNvPr id="33799" name="Rectangle 8"/>
          <p:cNvSpPr/>
          <p:nvPr/>
        </p:nvSpPr>
        <p:spPr>
          <a:xfrm>
            <a:off x="323850" y="5229225"/>
            <a:ext cx="3744913" cy="968375"/>
          </a:xfrm>
          <a:prstGeom prst="rect">
            <a:avLst/>
          </a:prstGeom>
          <a:noFill/>
          <a:ln w="9525">
            <a:noFill/>
          </a:ln>
        </p:spPr>
        <p:txBody>
          <a:bodyPr anchor="ctr" anchorCtr="0">
            <a:spAutoFit/>
          </a:bodyPr>
          <a:p>
            <a:pPr eaLnBrk="0" hangingPunct="0">
              <a:lnSpc>
                <a:spcPct val="120000"/>
              </a:lnSpc>
            </a:pPr>
            <a:r>
              <a:rPr lang="zh-CN" altLang="en-US" sz="1200" dirty="0">
                <a:latin typeface="宋体" panose="02010600030101010101" pitchFamily="2" charset="-122"/>
                <a:ea typeface="宋体" panose="02010600030101010101" pitchFamily="2" charset="-122"/>
              </a:rPr>
              <a:t>    “水立方”的钢结构为“新型多面体空间钢架结构”，整个构件是</a:t>
            </a:r>
            <a:r>
              <a:rPr lang="en-US" altLang="zh-CN" sz="1200" dirty="0">
                <a:latin typeface="宋体" panose="02010600030101010101" pitchFamily="2" charset="-122"/>
                <a:ea typeface="宋体" panose="02010600030101010101" pitchFamily="2" charset="-122"/>
              </a:rPr>
              <a:t>20000</a:t>
            </a:r>
            <a:r>
              <a:rPr lang="zh-CN" altLang="en-US" sz="1200" dirty="0">
                <a:latin typeface="宋体" panose="02010600030101010101" pitchFamily="2" charset="-122"/>
                <a:ea typeface="宋体" panose="02010600030101010101" pitchFamily="2" charset="-122"/>
              </a:rPr>
              <a:t>个杆件，</a:t>
            </a:r>
            <a:r>
              <a:rPr lang="en-US" altLang="zh-CN" sz="1200" dirty="0">
                <a:latin typeface="宋体" panose="02010600030101010101" pitchFamily="2" charset="-122"/>
                <a:ea typeface="宋体" panose="02010600030101010101" pitchFamily="2" charset="-122"/>
              </a:rPr>
              <a:t>10000</a:t>
            </a:r>
            <a:r>
              <a:rPr lang="zh-CN" altLang="en-US" sz="1200" dirty="0">
                <a:latin typeface="宋体" panose="02010600030101010101" pitchFamily="2" charset="-122"/>
                <a:ea typeface="宋体" panose="02010600030101010101" pitchFamily="2" charset="-122"/>
              </a:rPr>
              <a:t>个球。所有的连接点都是焊接球接点，全部用焊条进行焊接，光是用焊条的重量达</a:t>
            </a:r>
            <a:r>
              <a:rPr lang="en-US" altLang="zh-CN" sz="1200" dirty="0">
                <a:latin typeface="宋体" panose="02010600030101010101" pitchFamily="2" charset="-122"/>
                <a:ea typeface="宋体" panose="02010600030101010101" pitchFamily="2" charset="-122"/>
              </a:rPr>
              <a:t>1300</a:t>
            </a:r>
            <a:r>
              <a:rPr lang="zh-CN" altLang="en-US" sz="1200" dirty="0">
                <a:latin typeface="宋体" panose="02010600030101010101" pitchFamily="2" charset="-122"/>
                <a:ea typeface="宋体" panose="02010600030101010101" pitchFamily="2" charset="-122"/>
              </a:rPr>
              <a:t>多吨。 </a:t>
            </a:r>
            <a:endParaRPr lang="zh-CN" altLang="en-US" sz="1200" dirty="0">
              <a:latin typeface="宋体" panose="02010600030101010101" pitchFamily="2" charset="-122"/>
              <a:ea typeface="宋体" panose="02010600030101010101" pitchFamily="2" charset="-122"/>
            </a:endParaRPr>
          </a:p>
        </p:txBody>
      </p:sp>
      <p:sp>
        <p:nvSpPr>
          <p:cNvPr id="33800" name="Rectangle 9"/>
          <p:cNvSpPr/>
          <p:nvPr/>
        </p:nvSpPr>
        <p:spPr>
          <a:xfrm>
            <a:off x="4787900" y="5229225"/>
            <a:ext cx="3673475" cy="968375"/>
          </a:xfrm>
          <a:prstGeom prst="rect">
            <a:avLst/>
          </a:prstGeom>
          <a:noFill/>
          <a:ln w="9525">
            <a:noFill/>
          </a:ln>
        </p:spPr>
        <p:txBody>
          <a:bodyPr anchor="ctr" anchorCtr="0">
            <a:spAutoFit/>
          </a:bodyPr>
          <a:p>
            <a:pPr eaLnBrk="0" hangingPunct="0">
              <a:lnSpc>
                <a:spcPct val="120000"/>
              </a:lnSpc>
            </a:pPr>
            <a:r>
              <a:rPr lang="zh-CN" altLang="en-US" sz="1200" dirty="0">
                <a:latin typeface="宋体" panose="02010600030101010101" pitchFamily="2" charset="-122"/>
                <a:ea typeface="宋体" panose="02010600030101010101" pitchFamily="2" charset="-122"/>
              </a:rPr>
              <a:t>    国家大剧院外部为钢结构壳体呈半椭球形，由</a:t>
            </a:r>
            <a:r>
              <a:rPr lang="en-US" altLang="zh-CN" sz="1200" dirty="0">
                <a:latin typeface="宋体" panose="02010600030101010101" pitchFamily="2" charset="-122"/>
                <a:ea typeface="宋体" panose="02010600030101010101" pitchFamily="2" charset="-122"/>
              </a:rPr>
              <a:t>18000</a:t>
            </a:r>
            <a:r>
              <a:rPr lang="zh-CN" altLang="en-US" sz="1200" dirty="0">
                <a:latin typeface="宋体" panose="02010600030101010101" pitchFamily="2" charset="-122"/>
                <a:ea typeface="宋体" panose="02010600030101010101" pitchFamily="2" charset="-122"/>
              </a:rPr>
              <a:t>多块钛金属板拼接而成，面积超过</a:t>
            </a:r>
            <a:r>
              <a:rPr lang="en-US" altLang="zh-CN" sz="1200" dirty="0">
                <a:latin typeface="宋体" panose="02010600030101010101" pitchFamily="2" charset="-122"/>
                <a:ea typeface="宋体" panose="02010600030101010101" pitchFamily="2" charset="-122"/>
              </a:rPr>
              <a:t>30000</a:t>
            </a:r>
            <a:r>
              <a:rPr lang="zh-CN" altLang="en-US" sz="1200" dirty="0">
                <a:latin typeface="宋体" panose="02010600030101010101" pitchFamily="2" charset="-122"/>
                <a:ea typeface="宋体" panose="02010600030101010101" pitchFamily="2" charset="-122"/>
              </a:rPr>
              <a:t>平方米，整个壳体钢结构重达</a:t>
            </a:r>
            <a:r>
              <a:rPr lang="en-US" altLang="zh-CN" sz="1200" dirty="0">
                <a:latin typeface="宋体" panose="02010600030101010101" pitchFamily="2" charset="-122"/>
                <a:ea typeface="宋体" panose="02010600030101010101" pitchFamily="2" charset="-122"/>
              </a:rPr>
              <a:t>6475</a:t>
            </a:r>
            <a:r>
              <a:rPr lang="zh-CN" altLang="en-US" sz="1200" dirty="0">
                <a:latin typeface="宋体" panose="02010600030101010101" pitchFamily="2" charset="-122"/>
                <a:ea typeface="宋体" panose="02010600030101010101" pitchFamily="2" charset="-122"/>
              </a:rPr>
              <a:t>吨，焊缝总长度达 </a:t>
            </a:r>
            <a:r>
              <a:rPr lang="en-US" altLang="zh-CN" sz="1200" dirty="0">
                <a:latin typeface="宋体" panose="02010600030101010101" pitchFamily="2" charset="-122"/>
                <a:ea typeface="宋体" panose="02010600030101010101" pitchFamily="2" charset="-122"/>
              </a:rPr>
              <a:t>65 </a:t>
            </a:r>
            <a:r>
              <a:rPr lang="zh-CN" altLang="en-US" sz="1200" dirty="0">
                <a:latin typeface="宋体" panose="02010600030101010101" pitchFamily="2" charset="-122"/>
                <a:ea typeface="宋体" panose="02010600030101010101" pitchFamily="2" charset="-122"/>
              </a:rPr>
              <a:t>公里。 </a:t>
            </a:r>
            <a:endParaRPr lang="zh-CN" altLang="en-US" sz="1200" dirty="0">
              <a:latin typeface="宋体" panose="02010600030101010101" pitchFamily="2" charset="-122"/>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焊接技术在建筑行业中的应用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34819" name="Text Box 4"/>
          <p:cNvSpPr txBox="1"/>
          <p:nvPr/>
        </p:nvSpPr>
        <p:spPr>
          <a:xfrm>
            <a:off x="611188" y="4652963"/>
            <a:ext cx="3455987" cy="366712"/>
          </a:xfrm>
          <a:prstGeom prst="rect">
            <a:avLst/>
          </a:prstGeom>
          <a:noFill/>
          <a:ln w="9525">
            <a:noFill/>
          </a:ln>
        </p:spPr>
        <p:txBody>
          <a:bodyPr anchor="t" anchorCtr="0">
            <a:spAutoFit/>
          </a:bodyPr>
          <a:p>
            <a:pPr algn="ctr">
              <a:spcBef>
                <a:spcPct val="50000"/>
              </a:spcBef>
            </a:pPr>
            <a:r>
              <a:rPr lang="zh-CN" altLang="en-US" dirty="0">
                <a:latin typeface="Arial" panose="020B0604020202020204" pitchFamily="34" charset="0"/>
                <a:ea typeface="黑体" panose="02010609060101010101" pitchFamily="2" charset="-122"/>
              </a:rPr>
              <a:t>上海环球金融中心 </a:t>
            </a:r>
            <a:endParaRPr lang="en-US" altLang="zh-CN" dirty="0">
              <a:latin typeface="Arial" panose="020B0604020202020204" pitchFamily="34" charset="0"/>
              <a:ea typeface="黑体" panose="02010609060101010101" pitchFamily="2" charset="-122"/>
            </a:endParaRPr>
          </a:p>
        </p:txBody>
      </p:sp>
      <p:sp>
        <p:nvSpPr>
          <p:cNvPr id="34820" name="Text Box 5"/>
          <p:cNvSpPr txBox="1"/>
          <p:nvPr/>
        </p:nvSpPr>
        <p:spPr>
          <a:xfrm>
            <a:off x="5219700" y="4652963"/>
            <a:ext cx="3024188" cy="366712"/>
          </a:xfrm>
          <a:prstGeom prst="rect">
            <a:avLst/>
          </a:prstGeom>
          <a:noFill/>
          <a:ln w="9525">
            <a:noFill/>
          </a:ln>
        </p:spPr>
        <p:txBody>
          <a:bodyPr anchor="t" anchorCtr="0">
            <a:spAutoFit/>
          </a:bodyPr>
          <a:p>
            <a:pPr algn="ctr"/>
            <a:r>
              <a:rPr lang="zh-CN" altLang="en-US" dirty="0">
                <a:latin typeface="Arial" panose="020B0604020202020204" pitchFamily="34" charset="0"/>
                <a:ea typeface="黑体" panose="02010609060101010101" pitchFamily="2" charset="-122"/>
              </a:rPr>
              <a:t>国家体育场－鸟巢 </a:t>
            </a:r>
            <a:endParaRPr lang="en-US" altLang="zh-CN" dirty="0">
              <a:latin typeface="Arial" panose="020B0604020202020204" pitchFamily="34" charset="0"/>
              <a:ea typeface="黑体" panose="02010609060101010101" pitchFamily="2" charset="-122"/>
            </a:endParaRPr>
          </a:p>
        </p:txBody>
      </p:sp>
      <p:pic>
        <p:nvPicPr>
          <p:cNvPr id="34821" name="Picture 10" descr="图1-20上海环球金融中心"/>
          <p:cNvPicPr>
            <a:picLocks noChangeAspect="1"/>
          </p:cNvPicPr>
          <p:nvPr/>
        </p:nvPicPr>
        <p:blipFill>
          <a:blip r:embed="rId1"/>
          <a:stretch>
            <a:fillRect/>
          </a:stretch>
        </p:blipFill>
        <p:spPr>
          <a:xfrm>
            <a:off x="1476375" y="1844675"/>
            <a:ext cx="2052638" cy="2736850"/>
          </a:xfrm>
          <a:prstGeom prst="rect">
            <a:avLst/>
          </a:prstGeom>
          <a:noFill/>
          <a:ln w="9525">
            <a:noFill/>
          </a:ln>
        </p:spPr>
      </p:pic>
      <p:pic>
        <p:nvPicPr>
          <p:cNvPr id="34822" name="Picture 11" descr="图1-21 国家体育场－鸟巢1"/>
          <p:cNvPicPr>
            <a:picLocks noChangeAspect="1"/>
          </p:cNvPicPr>
          <p:nvPr/>
        </p:nvPicPr>
        <p:blipFill>
          <a:blip r:embed="rId2"/>
          <a:stretch>
            <a:fillRect/>
          </a:stretch>
        </p:blipFill>
        <p:spPr>
          <a:xfrm>
            <a:off x="5148263" y="2133600"/>
            <a:ext cx="3217862" cy="2159000"/>
          </a:xfrm>
          <a:prstGeom prst="rect">
            <a:avLst/>
          </a:prstGeom>
          <a:noFill/>
          <a:ln w="9525">
            <a:noFill/>
          </a:ln>
        </p:spPr>
      </p:pic>
      <p:sp>
        <p:nvSpPr>
          <p:cNvPr id="34823" name="Rectangle 12"/>
          <p:cNvSpPr/>
          <p:nvPr/>
        </p:nvSpPr>
        <p:spPr>
          <a:xfrm>
            <a:off x="5003800" y="5149850"/>
            <a:ext cx="3455988" cy="1149350"/>
          </a:xfrm>
          <a:prstGeom prst="rect">
            <a:avLst/>
          </a:prstGeom>
          <a:noFill/>
          <a:ln w="9525">
            <a:noFill/>
          </a:ln>
        </p:spPr>
        <p:txBody>
          <a:bodyPr anchor="ctr" anchorCtr="0">
            <a:spAutoFit/>
          </a:bodyPr>
          <a:p>
            <a:pPr eaLnBrk="0" hangingPunct="0">
              <a:lnSpc>
                <a:spcPct val="105000"/>
              </a:lnSpc>
            </a:pPr>
            <a:r>
              <a:rPr lang="zh-CN" altLang="en-US" sz="1200" dirty="0">
                <a:latin typeface="宋体" panose="02010600030101010101" pitchFamily="2" charset="-122"/>
                <a:ea typeface="宋体" panose="02010600030101010101" pitchFamily="2" charset="-122"/>
              </a:rPr>
              <a:t>    国家体育场鸟巢钢结构工程在焊接施工技术和管理上均代表了中国建筑钢结构焊接技术的发展趋势，</a:t>
            </a:r>
            <a:r>
              <a:rPr lang="en-US" altLang="zh-CN" sz="1200" dirty="0">
                <a:latin typeface="宋体" panose="02010600030101010101" pitchFamily="2" charset="-122"/>
                <a:ea typeface="宋体" panose="02010600030101010101" pitchFamily="2" charset="-122"/>
              </a:rPr>
              <a:t>100%</a:t>
            </a:r>
            <a:r>
              <a:rPr lang="zh-CN" altLang="en-US" sz="1200" dirty="0">
                <a:latin typeface="宋体" panose="02010600030101010101" pitchFamily="2" charset="-122"/>
                <a:ea typeface="宋体" panose="02010600030101010101" pitchFamily="2" charset="-122"/>
              </a:rPr>
              <a:t>全焊钢结构，所有构件作用力全都由焊缝承担，用钢</a:t>
            </a:r>
            <a:r>
              <a:rPr lang="en-US" altLang="zh-CN" sz="1200" dirty="0">
                <a:latin typeface="宋体" panose="02010600030101010101" pitchFamily="2" charset="-122"/>
                <a:ea typeface="宋体" panose="02010600030101010101" pitchFamily="2" charset="-122"/>
              </a:rPr>
              <a:t>4.8</a:t>
            </a:r>
            <a:r>
              <a:rPr lang="zh-CN" altLang="en-US" sz="1200" dirty="0">
                <a:latin typeface="宋体" panose="02010600030101010101" pitchFamily="2" charset="-122"/>
                <a:ea typeface="宋体" panose="02010600030101010101" pitchFamily="2" charset="-122"/>
              </a:rPr>
              <a:t>万吨，使用焊接材料超过</a:t>
            </a:r>
            <a:r>
              <a:rPr lang="en-US" altLang="zh-CN" sz="1200" dirty="0">
                <a:latin typeface="宋体" panose="02010600030101010101" pitchFamily="2" charset="-122"/>
                <a:ea typeface="宋体" panose="02010600030101010101" pitchFamily="2" charset="-122"/>
              </a:rPr>
              <a:t>2000</a:t>
            </a:r>
            <a:r>
              <a:rPr lang="zh-CN" altLang="en-US" sz="1200" dirty="0">
                <a:latin typeface="宋体" panose="02010600030101010101" pitchFamily="2" charset="-122"/>
                <a:ea typeface="宋体" panose="02010600030101010101" pitchFamily="2" charset="-122"/>
              </a:rPr>
              <a:t>吨，钢结构焊缝达到</a:t>
            </a:r>
            <a:r>
              <a:rPr lang="en-US" altLang="zh-CN" sz="1200" dirty="0">
                <a:latin typeface="宋体" panose="02010600030101010101" pitchFamily="2" charset="-122"/>
                <a:ea typeface="宋体" panose="02010600030101010101" pitchFamily="2" charset="-122"/>
              </a:rPr>
              <a:t>32km</a:t>
            </a:r>
            <a:r>
              <a:rPr lang="zh-CN" altLang="en-US" sz="1200" dirty="0">
                <a:latin typeface="宋体" panose="02010600030101010101" pitchFamily="2" charset="-122"/>
                <a:ea typeface="宋体" panose="02010600030101010101" pitchFamily="2" charset="-122"/>
              </a:rPr>
              <a:t>。</a:t>
            </a:r>
            <a:r>
              <a:rPr lang="zh-CN" altLang="en-US" dirty="0">
                <a:latin typeface="Arial" panose="020B0604020202020204" pitchFamily="34" charset="0"/>
                <a:ea typeface="黑体" panose="02010609060101010101" pitchFamily="2" charset="-122"/>
              </a:rPr>
              <a:t> </a:t>
            </a:r>
            <a:endParaRPr lang="zh-CN" altLang="en-US" dirty="0">
              <a:latin typeface="Arial" panose="020B0604020202020204" pitchFamily="34" charset="0"/>
              <a:ea typeface="黑体" panose="02010609060101010101" pitchFamily="2" charset="-122"/>
            </a:endParaRPr>
          </a:p>
        </p:txBody>
      </p:sp>
      <p:sp>
        <p:nvSpPr>
          <p:cNvPr id="34824" name="Rectangle 13"/>
          <p:cNvSpPr/>
          <p:nvPr/>
        </p:nvSpPr>
        <p:spPr>
          <a:xfrm>
            <a:off x="827088" y="5267325"/>
            <a:ext cx="3240087" cy="968375"/>
          </a:xfrm>
          <a:prstGeom prst="rect">
            <a:avLst/>
          </a:prstGeom>
          <a:noFill/>
          <a:ln w="9525">
            <a:noFill/>
          </a:ln>
        </p:spPr>
        <p:txBody>
          <a:bodyPr anchor="ctr" anchorCtr="0">
            <a:spAutoFit/>
          </a:bodyPr>
          <a:p>
            <a:pPr eaLnBrk="0" hangingPunct="0">
              <a:lnSpc>
                <a:spcPct val="120000"/>
              </a:lnSpc>
            </a:pPr>
            <a:r>
              <a:rPr lang="zh-CN" altLang="en-US" sz="1200" dirty="0">
                <a:latin typeface="宋体" panose="02010600030101010101" pitchFamily="2" charset="-122"/>
                <a:ea typeface="宋体" panose="02010600030101010101" pitchFamily="2" charset="-122"/>
              </a:rPr>
              <a:t>    上海环球金融中心是位于上海陆家嘴的一栋摩天大楼，楼高</a:t>
            </a:r>
            <a:r>
              <a:rPr lang="en-US" altLang="zh-CN" sz="1200" dirty="0">
                <a:latin typeface="宋体" panose="02010600030101010101" pitchFamily="2" charset="-122"/>
                <a:ea typeface="宋体" panose="02010600030101010101" pitchFamily="2" charset="-122"/>
              </a:rPr>
              <a:t>492</a:t>
            </a:r>
            <a:r>
              <a:rPr lang="zh-CN" altLang="en-US" sz="1200" dirty="0">
                <a:latin typeface="宋体" panose="02010600030101010101" pitchFamily="2" charset="-122"/>
                <a:ea typeface="宋体" panose="02010600030101010101" pitchFamily="2" charset="-122"/>
              </a:rPr>
              <a:t>米，工程钢结构总重量</a:t>
            </a:r>
            <a:r>
              <a:rPr lang="en-US" altLang="zh-CN" sz="1200" dirty="0">
                <a:latin typeface="宋体" panose="02010600030101010101" pitchFamily="2" charset="-122"/>
                <a:ea typeface="宋体" panose="02010600030101010101" pitchFamily="2" charset="-122"/>
              </a:rPr>
              <a:t>617</a:t>
            </a:r>
            <a:r>
              <a:rPr lang="zh-CN" altLang="en-US" sz="1200" dirty="0">
                <a:latin typeface="宋体" panose="02010600030101010101" pitchFamily="2" charset="-122"/>
                <a:ea typeface="宋体" panose="02010600030101010101" pitchFamily="2" charset="-122"/>
              </a:rPr>
              <a:t>万吨，主要钢材材质为</a:t>
            </a:r>
            <a:r>
              <a:rPr lang="en-US" altLang="zh-CN" sz="1200" dirty="0">
                <a:latin typeface="宋体" panose="02010600030101010101" pitchFamily="2" charset="-122"/>
                <a:ea typeface="宋体" panose="02010600030101010101" pitchFamily="2" charset="-122"/>
              </a:rPr>
              <a:t>ASTM2A572M2345</a:t>
            </a:r>
            <a:r>
              <a:rPr lang="zh-CN" altLang="en-US" sz="1200" dirty="0">
                <a:latin typeface="宋体" panose="02010600030101010101" pitchFamily="2" charset="-122"/>
                <a:ea typeface="宋体" panose="02010600030101010101" pitchFamily="2" charset="-122"/>
              </a:rPr>
              <a:t>级别，最大板厚</a:t>
            </a:r>
            <a:r>
              <a:rPr lang="en-US" altLang="zh-CN" sz="1200" dirty="0">
                <a:latin typeface="宋体" panose="02010600030101010101" pitchFamily="2" charset="-122"/>
                <a:ea typeface="宋体" panose="02010600030101010101" pitchFamily="2" charset="-122"/>
              </a:rPr>
              <a:t>100mm</a:t>
            </a:r>
            <a:r>
              <a:rPr lang="zh-CN" altLang="en-US" sz="1200" dirty="0">
                <a:latin typeface="宋体" panose="02010600030101010101" pitchFamily="2" charset="-122"/>
                <a:ea typeface="宋体" panose="02010600030101010101" pitchFamily="2" charset="-122"/>
              </a:rPr>
              <a:t>。</a:t>
            </a:r>
            <a:endParaRPr lang="zh-CN" altLang="en-US" sz="1200" dirty="0">
              <a:latin typeface="宋体" panose="02010600030101010101" pitchFamily="2" charset="-122"/>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焊接技术在锅炉压力容器制造中的应用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pic>
        <p:nvPicPr>
          <p:cNvPr id="35843" name="Picture 6" descr="图1-22工业锅炉"/>
          <p:cNvPicPr>
            <a:picLocks noChangeAspect="1"/>
          </p:cNvPicPr>
          <p:nvPr/>
        </p:nvPicPr>
        <p:blipFill>
          <a:blip r:embed="rId1"/>
          <a:stretch>
            <a:fillRect/>
          </a:stretch>
        </p:blipFill>
        <p:spPr>
          <a:xfrm>
            <a:off x="1403350" y="1989138"/>
            <a:ext cx="1871663" cy="1293812"/>
          </a:xfrm>
          <a:prstGeom prst="rect">
            <a:avLst/>
          </a:prstGeom>
          <a:noFill/>
          <a:ln w="9525">
            <a:noFill/>
          </a:ln>
        </p:spPr>
      </p:pic>
      <p:pic>
        <p:nvPicPr>
          <p:cNvPr id="35844" name="Picture 7" descr="图1-23 锅炉生产线"/>
          <p:cNvPicPr>
            <a:picLocks noChangeAspect="1"/>
          </p:cNvPicPr>
          <p:nvPr/>
        </p:nvPicPr>
        <p:blipFill>
          <a:blip r:embed="rId2"/>
          <a:stretch>
            <a:fillRect/>
          </a:stretch>
        </p:blipFill>
        <p:spPr>
          <a:xfrm>
            <a:off x="5219700" y="1773238"/>
            <a:ext cx="2628900" cy="1768475"/>
          </a:xfrm>
          <a:prstGeom prst="rect">
            <a:avLst/>
          </a:prstGeom>
          <a:noFill/>
          <a:ln w="9525">
            <a:noFill/>
          </a:ln>
        </p:spPr>
      </p:pic>
      <p:pic>
        <p:nvPicPr>
          <p:cNvPr id="35845" name="Picture 8" descr="图1-24典型压力容器"/>
          <p:cNvPicPr>
            <a:picLocks noChangeAspect="1"/>
          </p:cNvPicPr>
          <p:nvPr/>
        </p:nvPicPr>
        <p:blipFill>
          <a:blip r:embed="rId3"/>
          <a:stretch>
            <a:fillRect/>
          </a:stretch>
        </p:blipFill>
        <p:spPr>
          <a:xfrm>
            <a:off x="900113" y="3789363"/>
            <a:ext cx="2190750" cy="2190750"/>
          </a:xfrm>
          <a:prstGeom prst="rect">
            <a:avLst/>
          </a:prstGeom>
          <a:noFill/>
          <a:ln w="9525">
            <a:noFill/>
          </a:ln>
        </p:spPr>
      </p:pic>
      <p:pic>
        <p:nvPicPr>
          <p:cNvPr id="35846" name="Picture 9" descr="图1-25压力容器"/>
          <p:cNvPicPr>
            <a:picLocks noChangeAspect="1"/>
          </p:cNvPicPr>
          <p:nvPr/>
        </p:nvPicPr>
        <p:blipFill>
          <a:blip r:embed="rId4"/>
          <a:stretch>
            <a:fillRect/>
          </a:stretch>
        </p:blipFill>
        <p:spPr>
          <a:xfrm>
            <a:off x="5148263" y="4076700"/>
            <a:ext cx="2752725" cy="1798638"/>
          </a:xfrm>
          <a:prstGeom prst="rect">
            <a:avLst/>
          </a:prstGeom>
          <a:noFill/>
          <a:ln w="9525">
            <a:noFill/>
          </a:ln>
        </p:spPr>
      </p:pic>
      <p:sp>
        <p:nvSpPr>
          <p:cNvPr id="35847" name="Rectangle 10"/>
          <p:cNvSpPr/>
          <p:nvPr/>
        </p:nvSpPr>
        <p:spPr>
          <a:xfrm>
            <a:off x="1763713" y="3357563"/>
            <a:ext cx="1162050" cy="366712"/>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工业锅炉 </a:t>
            </a:r>
            <a:endParaRPr lang="zh-CN" altLang="en-US" dirty="0">
              <a:latin typeface="Arial" panose="020B0604020202020204" pitchFamily="34" charset="0"/>
              <a:ea typeface="黑体" panose="02010609060101010101" pitchFamily="2" charset="-122"/>
            </a:endParaRPr>
          </a:p>
        </p:txBody>
      </p:sp>
      <p:sp>
        <p:nvSpPr>
          <p:cNvPr id="35848" name="Rectangle 11"/>
          <p:cNvSpPr/>
          <p:nvPr/>
        </p:nvSpPr>
        <p:spPr>
          <a:xfrm>
            <a:off x="5795963" y="3644900"/>
            <a:ext cx="1390650" cy="366713"/>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锅炉生产线 </a:t>
            </a:r>
            <a:endParaRPr lang="zh-CN" altLang="en-US" dirty="0">
              <a:latin typeface="Arial" panose="020B0604020202020204" pitchFamily="34" charset="0"/>
              <a:ea typeface="黑体" panose="02010609060101010101" pitchFamily="2" charset="-122"/>
            </a:endParaRPr>
          </a:p>
        </p:txBody>
      </p:sp>
      <p:sp>
        <p:nvSpPr>
          <p:cNvPr id="35849" name="Rectangle 12"/>
          <p:cNvSpPr/>
          <p:nvPr/>
        </p:nvSpPr>
        <p:spPr>
          <a:xfrm>
            <a:off x="1403350" y="6021388"/>
            <a:ext cx="1619250" cy="366712"/>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典型压力容器 </a:t>
            </a:r>
            <a:endParaRPr lang="zh-CN" altLang="en-US" dirty="0">
              <a:latin typeface="Arial" panose="020B0604020202020204" pitchFamily="34" charset="0"/>
              <a:ea typeface="黑体" panose="02010609060101010101" pitchFamily="2" charset="-122"/>
            </a:endParaRPr>
          </a:p>
        </p:txBody>
      </p:sp>
      <p:sp>
        <p:nvSpPr>
          <p:cNvPr id="35850" name="Rectangle 13"/>
          <p:cNvSpPr/>
          <p:nvPr/>
        </p:nvSpPr>
        <p:spPr>
          <a:xfrm>
            <a:off x="6084888" y="6021388"/>
            <a:ext cx="1162050" cy="366712"/>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压力容器 </a:t>
            </a:r>
            <a:endParaRPr lang="zh-CN" altLang="en-US" dirty="0">
              <a:latin typeface="Arial" panose="020B0604020202020204" pitchFamily="34" charset="0"/>
              <a:ea typeface="黑体" panose="0201060906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焊接技术在车辆制造工业中的应用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36867" name="Rectangle 10"/>
          <p:cNvSpPr/>
          <p:nvPr/>
        </p:nvSpPr>
        <p:spPr>
          <a:xfrm>
            <a:off x="1476375" y="3860800"/>
            <a:ext cx="1847850" cy="366713"/>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和谐号高速列车 </a:t>
            </a:r>
            <a:endParaRPr lang="zh-CN" altLang="en-US" dirty="0">
              <a:latin typeface="Arial" panose="020B0604020202020204" pitchFamily="34" charset="0"/>
              <a:ea typeface="黑体" panose="02010609060101010101" pitchFamily="2" charset="-122"/>
            </a:endParaRPr>
          </a:p>
        </p:txBody>
      </p:sp>
      <p:sp>
        <p:nvSpPr>
          <p:cNvPr id="36868" name="Rectangle 11"/>
          <p:cNvSpPr/>
          <p:nvPr/>
        </p:nvSpPr>
        <p:spPr>
          <a:xfrm>
            <a:off x="6011863" y="3789363"/>
            <a:ext cx="1162050" cy="366712"/>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地铁车辆 </a:t>
            </a:r>
            <a:endParaRPr lang="zh-CN" altLang="en-US" dirty="0">
              <a:latin typeface="Arial" panose="020B0604020202020204" pitchFamily="34" charset="0"/>
              <a:ea typeface="黑体" panose="02010609060101010101" pitchFamily="2" charset="-122"/>
            </a:endParaRPr>
          </a:p>
        </p:txBody>
      </p:sp>
      <p:pic>
        <p:nvPicPr>
          <p:cNvPr id="36869" name="Picture 12" descr="图1-26 和谐号高速列车"/>
          <p:cNvPicPr>
            <a:picLocks noChangeAspect="1"/>
          </p:cNvPicPr>
          <p:nvPr/>
        </p:nvPicPr>
        <p:blipFill>
          <a:blip r:embed="rId1"/>
          <a:stretch>
            <a:fillRect/>
          </a:stretch>
        </p:blipFill>
        <p:spPr>
          <a:xfrm>
            <a:off x="827088" y="1844675"/>
            <a:ext cx="3405187" cy="1917700"/>
          </a:xfrm>
          <a:prstGeom prst="rect">
            <a:avLst/>
          </a:prstGeom>
          <a:noFill/>
          <a:ln w="9525">
            <a:noFill/>
          </a:ln>
        </p:spPr>
      </p:pic>
      <p:pic>
        <p:nvPicPr>
          <p:cNvPr id="36870" name="Picture 13" descr="图1-27 地铁车辆"/>
          <p:cNvPicPr>
            <a:picLocks noChangeAspect="1"/>
          </p:cNvPicPr>
          <p:nvPr/>
        </p:nvPicPr>
        <p:blipFill>
          <a:blip r:embed="rId2"/>
          <a:stretch>
            <a:fillRect/>
          </a:stretch>
        </p:blipFill>
        <p:spPr>
          <a:xfrm>
            <a:off x="4787900" y="1844675"/>
            <a:ext cx="3384550" cy="1955800"/>
          </a:xfrm>
          <a:prstGeom prst="rect">
            <a:avLst/>
          </a:prstGeom>
          <a:noFill/>
          <a:ln w="9525">
            <a:noFill/>
          </a:ln>
        </p:spPr>
      </p:pic>
      <p:pic>
        <p:nvPicPr>
          <p:cNvPr id="36871" name="Picture 14" descr="图1-28 磁悬浮列车"/>
          <p:cNvPicPr>
            <a:picLocks noChangeAspect="1"/>
          </p:cNvPicPr>
          <p:nvPr/>
        </p:nvPicPr>
        <p:blipFill>
          <a:blip r:embed="rId3"/>
          <a:stretch>
            <a:fillRect/>
          </a:stretch>
        </p:blipFill>
        <p:spPr>
          <a:xfrm>
            <a:off x="793750" y="4222750"/>
            <a:ext cx="3490913" cy="2014538"/>
          </a:xfrm>
          <a:prstGeom prst="rect">
            <a:avLst/>
          </a:prstGeom>
          <a:noFill/>
          <a:ln w="9525">
            <a:noFill/>
          </a:ln>
        </p:spPr>
      </p:pic>
      <p:pic>
        <p:nvPicPr>
          <p:cNvPr id="36872" name="Picture 15" descr="图1-29 重型载货卡车"/>
          <p:cNvPicPr>
            <a:picLocks noChangeAspect="1"/>
          </p:cNvPicPr>
          <p:nvPr/>
        </p:nvPicPr>
        <p:blipFill>
          <a:blip r:embed="rId4"/>
          <a:stretch>
            <a:fillRect/>
          </a:stretch>
        </p:blipFill>
        <p:spPr>
          <a:xfrm>
            <a:off x="4787900" y="4221163"/>
            <a:ext cx="3384550" cy="2016125"/>
          </a:xfrm>
          <a:prstGeom prst="rect">
            <a:avLst/>
          </a:prstGeom>
          <a:noFill/>
          <a:ln w="9525">
            <a:noFill/>
          </a:ln>
        </p:spPr>
      </p:pic>
      <p:sp>
        <p:nvSpPr>
          <p:cNvPr id="36873" name="Rectangle 16"/>
          <p:cNvSpPr/>
          <p:nvPr/>
        </p:nvSpPr>
        <p:spPr>
          <a:xfrm>
            <a:off x="1692275" y="6308725"/>
            <a:ext cx="1619250" cy="366713"/>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磁悬浮列车图 </a:t>
            </a:r>
            <a:endParaRPr lang="zh-CN" altLang="en-US" dirty="0">
              <a:latin typeface="Arial" panose="020B0604020202020204" pitchFamily="34" charset="0"/>
              <a:ea typeface="黑体" panose="02010609060101010101" pitchFamily="2" charset="-122"/>
            </a:endParaRPr>
          </a:p>
        </p:txBody>
      </p:sp>
      <p:sp>
        <p:nvSpPr>
          <p:cNvPr id="36874" name="Rectangle 17"/>
          <p:cNvSpPr/>
          <p:nvPr/>
        </p:nvSpPr>
        <p:spPr>
          <a:xfrm>
            <a:off x="5867400" y="6308725"/>
            <a:ext cx="1555750" cy="366713"/>
          </a:xfrm>
          <a:prstGeom prst="rect">
            <a:avLst/>
          </a:prstGeom>
          <a:noFill/>
          <a:ln w="9525">
            <a:noFill/>
          </a:ln>
        </p:spPr>
        <p:txBody>
          <a:bodyPr wrap="none" anchor="t" anchorCtr="0">
            <a:spAutoFit/>
          </a:bodyPr>
          <a:p>
            <a:r>
              <a:rPr lang="zh-CN" altLang="en-US" dirty="0">
                <a:latin typeface="Arial" panose="020B0604020202020204" pitchFamily="34" charset="0"/>
                <a:ea typeface="黑体" panose="02010609060101010101" pitchFamily="2" charset="-122"/>
              </a:rPr>
              <a:t>重型载货卡车</a:t>
            </a:r>
            <a:endParaRPr lang="zh-CN" altLang="en-US" dirty="0">
              <a:latin typeface="Arial" panose="020B0604020202020204" pitchFamily="34" charset="0"/>
              <a:ea typeface="黑体" panose="0201060906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焊接技术在钢结构制造业中的应用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37891" name="Rectangle 4"/>
          <p:cNvSpPr/>
          <p:nvPr/>
        </p:nvSpPr>
        <p:spPr>
          <a:xfrm>
            <a:off x="1692275" y="4437063"/>
            <a:ext cx="1619250" cy="366712"/>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广州新电视塔 </a:t>
            </a:r>
            <a:endParaRPr lang="zh-CN" altLang="en-US" dirty="0">
              <a:latin typeface="Arial" panose="020B0604020202020204" pitchFamily="34" charset="0"/>
              <a:ea typeface="黑体" panose="02010609060101010101" pitchFamily="2" charset="-122"/>
            </a:endParaRPr>
          </a:p>
        </p:txBody>
      </p:sp>
      <p:sp>
        <p:nvSpPr>
          <p:cNvPr id="37892" name="Rectangle 5"/>
          <p:cNvSpPr/>
          <p:nvPr/>
        </p:nvSpPr>
        <p:spPr>
          <a:xfrm>
            <a:off x="5867400" y="4437063"/>
            <a:ext cx="1847850" cy="366712"/>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央视新台址大楼 </a:t>
            </a:r>
            <a:endParaRPr lang="zh-CN" altLang="en-US" dirty="0">
              <a:latin typeface="Arial" panose="020B0604020202020204" pitchFamily="34" charset="0"/>
              <a:ea typeface="黑体" panose="02010609060101010101" pitchFamily="2" charset="-122"/>
            </a:endParaRPr>
          </a:p>
        </p:txBody>
      </p:sp>
      <p:pic>
        <p:nvPicPr>
          <p:cNvPr id="37893" name="Picture 12" descr="图1-30 广州新电视塔"/>
          <p:cNvPicPr>
            <a:picLocks noChangeAspect="1"/>
          </p:cNvPicPr>
          <p:nvPr/>
        </p:nvPicPr>
        <p:blipFill>
          <a:blip r:embed="rId1"/>
          <a:stretch>
            <a:fillRect/>
          </a:stretch>
        </p:blipFill>
        <p:spPr>
          <a:xfrm>
            <a:off x="755650" y="1916113"/>
            <a:ext cx="3529013" cy="2379662"/>
          </a:xfrm>
          <a:prstGeom prst="rect">
            <a:avLst/>
          </a:prstGeom>
          <a:noFill/>
          <a:ln w="9525">
            <a:noFill/>
          </a:ln>
        </p:spPr>
      </p:pic>
      <p:pic>
        <p:nvPicPr>
          <p:cNvPr id="37894" name="Picture 13" descr="图1-31央视新台址大楼"/>
          <p:cNvPicPr>
            <a:picLocks noChangeAspect="1"/>
          </p:cNvPicPr>
          <p:nvPr/>
        </p:nvPicPr>
        <p:blipFill>
          <a:blip r:embed="rId2"/>
          <a:stretch>
            <a:fillRect/>
          </a:stretch>
        </p:blipFill>
        <p:spPr>
          <a:xfrm>
            <a:off x="4932363" y="1916113"/>
            <a:ext cx="3455987" cy="2305050"/>
          </a:xfrm>
          <a:prstGeom prst="rect">
            <a:avLst/>
          </a:prstGeom>
          <a:noFill/>
          <a:ln w="9525">
            <a:noFill/>
          </a:ln>
        </p:spPr>
      </p:pic>
      <p:sp>
        <p:nvSpPr>
          <p:cNvPr id="37895" name="Rectangle 14"/>
          <p:cNvSpPr/>
          <p:nvPr/>
        </p:nvSpPr>
        <p:spPr>
          <a:xfrm>
            <a:off x="684213" y="4960938"/>
            <a:ext cx="3743325" cy="1187450"/>
          </a:xfrm>
          <a:prstGeom prst="rect">
            <a:avLst/>
          </a:prstGeom>
          <a:noFill/>
          <a:ln w="9525">
            <a:noFill/>
          </a:ln>
        </p:spPr>
        <p:txBody>
          <a:bodyPr anchor="ctr" anchorCtr="0">
            <a:spAutoFit/>
          </a:bodyPr>
          <a:p>
            <a:pPr eaLnBrk="0" hangingPunct="0">
              <a:lnSpc>
                <a:spcPct val="120000"/>
              </a:lnSpc>
            </a:pPr>
            <a:r>
              <a:rPr lang="zh-CN" altLang="en-US" sz="1200" dirty="0">
                <a:latin typeface="宋体" panose="02010600030101010101" pitchFamily="2" charset="-122"/>
                <a:ea typeface="宋体" panose="02010600030101010101" pitchFamily="2" charset="-122"/>
              </a:rPr>
              <a:t>    广州塔又称广州新电视塔，标高</a:t>
            </a:r>
            <a:r>
              <a:rPr lang="en-US" altLang="zh-CN" sz="1200" dirty="0">
                <a:latin typeface="宋体" panose="02010600030101010101" pitchFamily="2" charset="-122"/>
                <a:ea typeface="宋体" panose="02010600030101010101" pitchFamily="2" charset="-122"/>
              </a:rPr>
              <a:t>600</a:t>
            </a:r>
            <a:r>
              <a:rPr lang="zh-CN" altLang="en-US" sz="1200" dirty="0">
                <a:latin typeface="宋体" panose="02010600030101010101" pitchFamily="2" charset="-122"/>
                <a:ea typeface="宋体" panose="02010600030101010101" pitchFamily="2" charset="-122"/>
              </a:rPr>
              <a:t>米，是中国第一高塔，世界第三高塔。广州塔所选用钢材几乎包含了目前国内高层建筑用钢中所有最高级别的钢材，如</a:t>
            </a:r>
            <a:r>
              <a:rPr lang="en-US" altLang="zh-CN" sz="1200" dirty="0">
                <a:latin typeface="宋体" panose="02010600030101010101" pitchFamily="2" charset="-122"/>
                <a:ea typeface="宋体" panose="02010600030101010101" pitchFamily="2" charset="-122"/>
              </a:rPr>
              <a:t>Q460</a:t>
            </a:r>
            <a:r>
              <a:rPr lang="zh-CN" altLang="en-US" sz="1200" dirty="0">
                <a:latin typeface="宋体" panose="02010600030101010101" pitchFamily="2" charset="-122"/>
                <a:ea typeface="宋体" panose="02010600030101010101" pitchFamily="2" charset="-122"/>
              </a:rPr>
              <a:t>、</a:t>
            </a:r>
            <a:r>
              <a:rPr lang="en-US" altLang="zh-CN" sz="1200" dirty="0">
                <a:latin typeface="宋体" panose="02010600030101010101" pitchFamily="2" charset="-122"/>
                <a:ea typeface="宋体" panose="02010600030101010101" pitchFamily="2" charset="-122"/>
              </a:rPr>
              <a:t>Q390</a:t>
            </a:r>
            <a:r>
              <a:rPr lang="zh-CN" altLang="en-US" sz="1200" dirty="0">
                <a:latin typeface="宋体" panose="02010600030101010101" pitchFamily="2" charset="-122"/>
                <a:ea typeface="宋体" panose="02010600030101010101" pitchFamily="2" charset="-122"/>
              </a:rPr>
              <a:t>等系列钢材，钢结构件的厚板焊接难度高。 </a:t>
            </a:r>
            <a:endParaRPr lang="zh-CN" altLang="en-US" sz="1200" dirty="0">
              <a:latin typeface="宋体" panose="02010600030101010101" pitchFamily="2" charset="-122"/>
              <a:ea typeface="宋体" panose="02010600030101010101" pitchFamily="2" charset="-122"/>
            </a:endParaRPr>
          </a:p>
        </p:txBody>
      </p:sp>
      <p:sp>
        <p:nvSpPr>
          <p:cNvPr id="37896" name="Rectangle 15"/>
          <p:cNvSpPr/>
          <p:nvPr/>
        </p:nvSpPr>
        <p:spPr>
          <a:xfrm>
            <a:off x="4859338" y="4849813"/>
            <a:ext cx="3887787" cy="1406525"/>
          </a:xfrm>
          <a:prstGeom prst="rect">
            <a:avLst/>
          </a:prstGeom>
          <a:noFill/>
          <a:ln w="9525">
            <a:noFill/>
          </a:ln>
        </p:spPr>
        <p:txBody>
          <a:bodyPr anchor="ctr" anchorCtr="0">
            <a:spAutoFit/>
          </a:bodyPr>
          <a:p>
            <a:pPr eaLnBrk="0" hangingPunct="0">
              <a:lnSpc>
                <a:spcPct val="120000"/>
              </a:lnSpc>
            </a:pPr>
            <a:r>
              <a:rPr lang="zh-CN" altLang="en-US" sz="1200" dirty="0">
                <a:latin typeface="宋体" panose="02010600030101010101" pitchFamily="2" charset="-122"/>
                <a:ea typeface="宋体" panose="02010600030101010101" pitchFamily="2" charset="-122"/>
              </a:rPr>
              <a:t>    央视新址主楼工程钢结构总吨位达</a:t>
            </a:r>
            <a:r>
              <a:rPr lang="en-US" altLang="zh-CN" sz="1200" dirty="0">
                <a:latin typeface="宋体" panose="02010600030101010101" pitchFamily="2" charset="-122"/>
                <a:ea typeface="宋体" panose="02010600030101010101" pitchFamily="2" charset="-122"/>
              </a:rPr>
              <a:t>14</a:t>
            </a:r>
            <a:r>
              <a:rPr lang="zh-CN" altLang="en-US" sz="1200" dirty="0">
                <a:latin typeface="宋体" panose="02010600030101010101" pitchFamily="2" charset="-122"/>
                <a:ea typeface="宋体" panose="02010600030101010101" pitchFamily="2" charset="-122"/>
              </a:rPr>
              <a:t>万吨，钢构件共</a:t>
            </a:r>
            <a:r>
              <a:rPr lang="en-US" altLang="zh-CN" sz="1200" dirty="0">
                <a:latin typeface="宋体" panose="02010600030101010101" pitchFamily="2" charset="-122"/>
                <a:ea typeface="宋体" panose="02010600030101010101" pitchFamily="2" charset="-122"/>
              </a:rPr>
              <a:t>5.4</a:t>
            </a:r>
            <a:r>
              <a:rPr lang="zh-CN" altLang="en-US" sz="1200" dirty="0">
                <a:latin typeface="宋体" panose="02010600030101010101" pitchFamily="2" charset="-122"/>
                <a:ea typeface="宋体" panose="02010600030101010101" pitchFamily="2" charset="-122"/>
              </a:rPr>
              <a:t>万多件，安装过程中使用焊接材料约</a:t>
            </a:r>
            <a:r>
              <a:rPr lang="en-US" altLang="zh-CN" sz="1200" dirty="0">
                <a:latin typeface="宋体" panose="02010600030101010101" pitchFamily="2" charset="-122"/>
                <a:ea typeface="宋体" panose="02010600030101010101" pitchFamily="2" charset="-122"/>
              </a:rPr>
              <a:t>12000</a:t>
            </a:r>
            <a:r>
              <a:rPr lang="zh-CN" altLang="en-US" sz="1200" dirty="0">
                <a:latin typeface="宋体" panose="02010600030101010101" pitchFamily="2" charset="-122"/>
                <a:ea typeface="宋体" panose="02010600030101010101" pitchFamily="2" charset="-122"/>
              </a:rPr>
              <a:t>吨。主楼箱形柱及斜撑的板厚最厚达</a:t>
            </a:r>
            <a:r>
              <a:rPr lang="en-US" altLang="zh-CN" sz="1200" dirty="0">
                <a:latin typeface="宋体" panose="02010600030101010101" pitchFamily="2" charset="-122"/>
                <a:ea typeface="宋体" panose="02010600030101010101" pitchFamily="2" charset="-122"/>
              </a:rPr>
              <a:t>135mm</a:t>
            </a:r>
            <a:r>
              <a:rPr lang="zh-CN" altLang="en-US" sz="1200" dirty="0">
                <a:latin typeface="宋体" panose="02010600030101010101" pitchFamily="2" charset="-122"/>
                <a:ea typeface="宋体" panose="02010600030101010101" pitchFamily="2" charset="-122"/>
              </a:rPr>
              <a:t>，厚板总量达</a:t>
            </a:r>
            <a:r>
              <a:rPr lang="en-US" altLang="zh-CN" sz="1200" dirty="0">
                <a:latin typeface="宋体" panose="02010600030101010101" pitchFamily="2" charset="-122"/>
                <a:ea typeface="宋体" panose="02010600030101010101" pitchFamily="2" charset="-122"/>
              </a:rPr>
              <a:t>8</a:t>
            </a:r>
            <a:r>
              <a:rPr lang="zh-CN" altLang="en-US" sz="1200" dirty="0">
                <a:latin typeface="宋体" panose="02010600030101010101" pitchFamily="2" charset="-122"/>
                <a:ea typeface="宋体" panose="02010600030101010101" pitchFamily="2" charset="-122"/>
              </a:rPr>
              <a:t>万多吨，现场焊接工作量大而复杂，存在大量厚板立焊、斜立焊、消除节点焊接应力和防止层状撕裂是钢结构焊接的重点控制内容。 </a:t>
            </a:r>
            <a:endParaRPr lang="zh-CN" altLang="en-US" sz="1200" dirty="0">
              <a:latin typeface="宋体" panose="02010600030101010101" pitchFamily="2" charset="-122"/>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焊接技术在钢结构制造业中的应用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38915" name="Rectangle 4"/>
          <p:cNvSpPr/>
          <p:nvPr/>
        </p:nvSpPr>
        <p:spPr>
          <a:xfrm>
            <a:off x="1692275" y="5006975"/>
            <a:ext cx="1390650" cy="366713"/>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机场航站楼 </a:t>
            </a:r>
            <a:endParaRPr lang="zh-CN" altLang="en-US" dirty="0">
              <a:latin typeface="Arial" panose="020B0604020202020204" pitchFamily="34" charset="0"/>
              <a:ea typeface="黑体" panose="02010609060101010101" pitchFamily="2" charset="-122"/>
            </a:endParaRPr>
          </a:p>
        </p:txBody>
      </p:sp>
      <p:sp>
        <p:nvSpPr>
          <p:cNvPr id="38916" name="Rectangle 5"/>
          <p:cNvSpPr/>
          <p:nvPr/>
        </p:nvSpPr>
        <p:spPr>
          <a:xfrm>
            <a:off x="5867400" y="5006975"/>
            <a:ext cx="2076450" cy="366713"/>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西气东输施工现场 </a:t>
            </a:r>
            <a:endParaRPr lang="zh-CN" altLang="en-US" dirty="0">
              <a:latin typeface="Arial" panose="020B0604020202020204" pitchFamily="34" charset="0"/>
              <a:ea typeface="黑体" panose="02010609060101010101" pitchFamily="2" charset="-122"/>
            </a:endParaRPr>
          </a:p>
        </p:txBody>
      </p:sp>
      <p:pic>
        <p:nvPicPr>
          <p:cNvPr id="38917" name="Picture 8" descr="图1-32机场航站楼"/>
          <p:cNvPicPr>
            <a:picLocks noChangeAspect="1"/>
          </p:cNvPicPr>
          <p:nvPr/>
        </p:nvPicPr>
        <p:blipFill>
          <a:blip r:embed="rId1"/>
          <a:stretch>
            <a:fillRect/>
          </a:stretch>
        </p:blipFill>
        <p:spPr>
          <a:xfrm>
            <a:off x="684213" y="2087563"/>
            <a:ext cx="3743325" cy="2709862"/>
          </a:xfrm>
          <a:prstGeom prst="rect">
            <a:avLst/>
          </a:prstGeom>
          <a:noFill/>
          <a:ln w="9525">
            <a:noFill/>
          </a:ln>
        </p:spPr>
      </p:pic>
      <p:pic>
        <p:nvPicPr>
          <p:cNvPr id="38918" name="Picture 9" descr="图1-33 西气东输施工现场"/>
          <p:cNvPicPr>
            <a:picLocks noChangeAspect="1"/>
          </p:cNvPicPr>
          <p:nvPr/>
        </p:nvPicPr>
        <p:blipFill>
          <a:blip r:embed="rId2"/>
          <a:stretch>
            <a:fillRect/>
          </a:stretch>
        </p:blipFill>
        <p:spPr>
          <a:xfrm>
            <a:off x="4787900" y="2108200"/>
            <a:ext cx="3897313" cy="26162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焊接技术在电子产品制造工业中的应用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39939" name="Rectangle 4"/>
          <p:cNvSpPr/>
          <p:nvPr/>
        </p:nvSpPr>
        <p:spPr>
          <a:xfrm>
            <a:off x="1692275" y="5006975"/>
            <a:ext cx="1847850" cy="366713"/>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半导体激光焊接 </a:t>
            </a:r>
            <a:endParaRPr lang="zh-CN" altLang="en-US" dirty="0">
              <a:latin typeface="Arial" panose="020B0604020202020204" pitchFamily="34" charset="0"/>
              <a:ea typeface="黑体" panose="02010609060101010101" pitchFamily="2" charset="-122"/>
            </a:endParaRPr>
          </a:p>
        </p:txBody>
      </p:sp>
      <p:sp>
        <p:nvSpPr>
          <p:cNvPr id="39940" name="Rectangle 5"/>
          <p:cNvSpPr/>
          <p:nvPr/>
        </p:nvSpPr>
        <p:spPr>
          <a:xfrm>
            <a:off x="5867400" y="5006975"/>
            <a:ext cx="1847850" cy="366713"/>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电子产品生产线 </a:t>
            </a:r>
            <a:endParaRPr lang="zh-CN" altLang="en-US" dirty="0">
              <a:latin typeface="Arial" panose="020B0604020202020204" pitchFamily="34" charset="0"/>
              <a:ea typeface="黑体" panose="02010609060101010101" pitchFamily="2" charset="-122"/>
            </a:endParaRPr>
          </a:p>
        </p:txBody>
      </p:sp>
      <p:pic>
        <p:nvPicPr>
          <p:cNvPr id="39941" name="Picture 8" descr="图1-34 半导体激光焊接"/>
          <p:cNvPicPr>
            <a:picLocks noChangeAspect="1"/>
          </p:cNvPicPr>
          <p:nvPr/>
        </p:nvPicPr>
        <p:blipFill>
          <a:blip r:embed="rId1"/>
          <a:stretch>
            <a:fillRect/>
          </a:stretch>
        </p:blipFill>
        <p:spPr>
          <a:xfrm>
            <a:off x="611188" y="2133600"/>
            <a:ext cx="3794125" cy="2582863"/>
          </a:xfrm>
          <a:prstGeom prst="rect">
            <a:avLst/>
          </a:prstGeom>
          <a:noFill/>
          <a:ln w="9525">
            <a:noFill/>
          </a:ln>
        </p:spPr>
      </p:pic>
      <p:pic>
        <p:nvPicPr>
          <p:cNvPr id="39942" name="Picture 9" descr="图1-35电子产品生产线"/>
          <p:cNvPicPr>
            <a:picLocks noChangeAspect="1"/>
          </p:cNvPicPr>
          <p:nvPr/>
        </p:nvPicPr>
        <p:blipFill>
          <a:blip r:embed="rId2"/>
          <a:stretch>
            <a:fillRect/>
          </a:stretch>
        </p:blipFill>
        <p:spPr>
          <a:xfrm>
            <a:off x="4859338" y="2133600"/>
            <a:ext cx="3836987" cy="2557463"/>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1.2   </a:t>
            </a:r>
            <a:r>
              <a:rPr lang="zh-CN" altLang="en-US" sz="2800" dirty="0">
                <a:solidFill>
                  <a:srgbClr val="F2F2F2"/>
                </a:solidFill>
                <a:latin typeface="黑体" panose="02010609060101010101" pitchFamily="2" charset="-122"/>
                <a:ea typeface="黑体" panose="02010609060101010101" pitchFamily="2" charset="-122"/>
              </a:rPr>
              <a:t>焊花四射</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的应用</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1.2.1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焊接技术在家用电器制造工业中的应用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40963" name="Rectangle 4"/>
          <p:cNvSpPr/>
          <p:nvPr/>
        </p:nvSpPr>
        <p:spPr>
          <a:xfrm>
            <a:off x="1258888" y="3284538"/>
            <a:ext cx="2533650" cy="366712"/>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无铅焊接电视机生产线 </a:t>
            </a:r>
            <a:endParaRPr lang="zh-CN" altLang="en-US" dirty="0">
              <a:latin typeface="Arial" panose="020B0604020202020204" pitchFamily="34" charset="0"/>
              <a:ea typeface="黑体" panose="02010609060101010101" pitchFamily="2" charset="-122"/>
            </a:endParaRPr>
          </a:p>
        </p:txBody>
      </p:sp>
      <p:sp>
        <p:nvSpPr>
          <p:cNvPr id="40964" name="Rectangle 5"/>
          <p:cNvSpPr/>
          <p:nvPr/>
        </p:nvSpPr>
        <p:spPr>
          <a:xfrm>
            <a:off x="5940425" y="3860800"/>
            <a:ext cx="1847850" cy="366713"/>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空调焊接生产线 </a:t>
            </a:r>
            <a:endParaRPr lang="zh-CN" altLang="en-US" dirty="0">
              <a:latin typeface="Arial" panose="020B0604020202020204" pitchFamily="34" charset="0"/>
              <a:ea typeface="黑体" panose="02010609060101010101" pitchFamily="2" charset="-122"/>
            </a:endParaRPr>
          </a:p>
        </p:txBody>
      </p:sp>
      <p:pic>
        <p:nvPicPr>
          <p:cNvPr id="40965" name="Picture 8" descr="图1-36 无铅焊接电视机生产线"/>
          <p:cNvPicPr>
            <a:picLocks noChangeAspect="1"/>
          </p:cNvPicPr>
          <p:nvPr/>
        </p:nvPicPr>
        <p:blipFill>
          <a:blip r:embed="rId1"/>
          <a:stretch>
            <a:fillRect/>
          </a:stretch>
        </p:blipFill>
        <p:spPr>
          <a:xfrm>
            <a:off x="1116013" y="1700213"/>
            <a:ext cx="2819400" cy="1466850"/>
          </a:xfrm>
          <a:prstGeom prst="rect">
            <a:avLst/>
          </a:prstGeom>
          <a:noFill/>
          <a:ln w="9525">
            <a:noFill/>
          </a:ln>
        </p:spPr>
      </p:pic>
      <p:pic>
        <p:nvPicPr>
          <p:cNvPr id="40966" name="Picture 9" descr="图1-37空调焊接生产线"/>
          <p:cNvPicPr>
            <a:picLocks noChangeAspect="1"/>
          </p:cNvPicPr>
          <p:nvPr/>
        </p:nvPicPr>
        <p:blipFill>
          <a:blip r:embed="rId2"/>
          <a:stretch>
            <a:fillRect/>
          </a:stretch>
        </p:blipFill>
        <p:spPr>
          <a:xfrm>
            <a:off x="5580063" y="1628775"/>
            <a:ext cx="2727325" cy="2019300"/>
          </a:xfrm>
          <a:prstGeom prst="rect">
            <a:avLst/>
          </a:prstGeom>
          <a:noFill/>
          <a:ln w="9525">
            <a:noFill/>
          </a:ln>
        </p:spPr>
      </p:pic>
      <p:pic>
        <p:nvPicPr>
          <p:cNvPr id="40967" name="Picture 10" descr="图1-38匀动力洗衣机"/>
          <p:cNvPicPr>
            <a:picLocks noChangeAspect="1"/>
          </p:cNvPicPr>
          <p:nvPr/>
        </p:nvPicPr>
        <p:blipFill>
          <a:blip r:embed="rId3"/>
          <a:stretch>
            <a:fillRect/>
          </a:stretch>
        </p:blipFill>
        <p:spPr>
          <a:xfrm>
            <a:off x="1476375" y="3716338"/>
            <a:ext cx="1744663" cy="2420937"/>
          </a:xfrm>
          <a:prstGeom prst="rect">
            <a:avLst/>
          </a:prstGeom>
          <a:noFill/>
          <a:ln w="9525">
            <a:noFill/>
          </a:ln>
        </p:spPr>
      </p:pic>
      <p:pic>
        <p:nvPicPr>
          <p:cNvPr id="40968" name="Picture 11" descr="图1-39 太阳能热水器焊接"/>
          <p:cNvPicPr>
            <a:picLocks noChangeAspect="1"/>
          </p:cNvPicPr>
          <p:nvPr/>
        </p:nvPicPr>
        <p:blipFill>
          <a:blip r:embed="rId4"/>
          <a:stretch>
            <a:fillRect/>
          </a:stretch>
        </p:blipFill>
        <p:spPr>
          <a:xfrm>
            <a:off x="5724525" y="4292600"/>
            <a:ext cx="2447925" cy="1773238"/>
          </a:xfrm>
          <a:prstGeom prst="rect">
            <a:avLst/>
          </a:prstGeom>
          <a:noFill/>
          <a:ln w="9525">
            <a:noFill/>
          </a:ln>
        </p:spPr>
      </p:pic>
      <p:sp>
        <p:nvSpPr>
          <p:cNvPr id="40969" name="Rectangle 12"/>
          <p:cNvSpPr/>
          <p:nvPr/>
        </p:nvSpPr>
        <p:spPr>
          <a:xfrm>
            <a:off x="1619250" y="6165850"/>
            <a:ext cx="1619250" cy="366713"/>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匀动力洗衣机 </a:t>
            </a:r>
            <a:endParaRPr lang="zh-CN" altLang="en-US" dirty="0">
              <a:latin typeface="Arial" panose="020B0604020202020204" pitchFamily="34" charset="0"/>
              <a:ea typeface="黑体" panose="02010609060101010101" pitchFamily="2" charset="-122"/>
            </a:endParaRPr>
          </a:p>
        </p:txBody>
      </p:sp>
      <p:sp>
        <p:nvSpPr>
          <p:cNvPr id="40970" name="Rectangle 13"/>
          <p:cNvSpPr/>
          <p:nvPr/>
        </p:nvSpPr>
        <p:spPr>
          <a:xfrm>
            <a:off x="5940425" y="6237288"/>
            <a:ext cx="2076450" cy="366712"/>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黑体" panose="02010609060101010101" pitchFamily="2" charset="-122"/>
              </a:rPr>
              <a:t>太阳能热水器焊接 </a:t>
            </a:r>
            <a:endParaRPr lang="zh-CN" altLang="en-US" dirty="0">
              <a:latin typeface="Arial" panose="020B0604020202020204" pitchFamily="34" charset="0"/>
              <a:ea typeface="黑体" panose="0201060906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
          <p:cNvSpPr>
            <a:spLocks noGrp="1"/>
          </p:cNvSpPr>
          <p:nvPr>
            <p:ph type="title" idx="4294967295"/>
          </p:nvPr>
        </p:nvSpPr>
        <p:spPr>
          <a:xfrm>
            <a:off x="457200" y="203200"/>
            <a:ext cx="8229600" cy="633413"/>
          </a:xfrm>
          <a:prstGeom prst="rect">
            <a:avLst/>
          </a:prstGeom>
          <a:noFill/>
          <a:ln w="9525">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1.1   </a:t>
            </a:r>
            <a:r>
              <a:rPr lang="zh-CN" altLang="zh-CN" sz="2800" dirty="0">
                <a:solidFill>
                  <a:srgbClr val="F2F2F2"/>
                </a:solidFill>
                <a:latin typeface="黑体" panose="02010609060101010101" pitchFamily="2" charset="-122"/>
                <a:ea typeface="黑体" panose="02010609060101010101" pitchFamily="2" charset="-122"/>
              </a:rPr>
              <a:t>天衣无缝</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认识焊接</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14338" name="内容占位符 2"/>
          <p:cNvSpPr>
            <a:spLocks noGrp="1"/>
          </p:cNvSpPr>
          <p:nvPr>
            <p:ph idx="4294967295"/>
          </p:nvPr>
        </p:nvSpPr>
        <p:spPr>
          <a:xfrm>
            <a:off x="457200" y="1600200"/>
            <a:ext cx="8229600" cy="2908300"/>
          </a:xfrm>
          <a:prstGeom prst="rect">
            <a:avLst/>
          </a:prstGeom>
          <a:noFill/>
          <a:ln w="9525">
            <a:noFill/>
          </a:ln>
        </p:spPr>
        <p:txBody>
          <a:bodyPr anchor="t" anchorCtr="0"/>
          <a:p>
            <a:pPr marL="0" indent="630555">
              <a:lnSpc>
                <a:spcPct val="150000"/>
              </a:lnSpc>
              <a:buNone/>
            </a:pPr>
            <a:r>
              <a:rPr lang="zh-CN" altLang="zh-CN" sz="2400" dirty="0"/>
              <a:t>焊接作为一种实现材料永久性连接的方法，与铸造、锻压、热处理、金属切削等加工方法一样，被广泛应用于机械制造、石油化工、桥梁、建筑、动力工程、交通车辆、船舶、航天、航空、电子、核能等各个工业部门，已成为现代机械制造工业中不可缺少的加工工艺方法</a:t>
            </a:r>
            <a:r>
              <a:rPr lang="zh-CN" altLang="en-US" sz="2400" dirty="0"/>
              <a:t>。</a:t>
            </a:r>
            <a:endParaRPr lang="zh-CN" altLang="en-US" sz="2400" dirty="0"/>
          </a:p>
        </p:txBody>
      </p:sp>
      <p:sp>
        <p:nvSpPr>
          <p:cNvPr id="4" name="矩形 3"/>
          <p:cNvSpPr/>
          <p:nvPr/>
        </p:nvSpPr>
        <p:spPr>
          <a:xfrm>
            <a:off x="468313" y="908050"/>
            <a:ext cx="49672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j-ea"/>
                <a:ea typeface="+mj-ea"/>
                <a:cs typeface="+mn-cs"/>
              </a:rPr>
              <a:t>1.1.1</a:t>
            </a:r>
            <a:r>
              <a:rPr kumimoji="0" lang="zh-CN" altLang="zh-CN" sz="2400" b="1" i="0" u="none" strike="noStrike" kern="1200" cap="none" spc="0" normalizeH="0" baseline="0" noProof="0" dirty="0">
                <a:ln>
                  <a:noFill/>
                </a:ln>
                <a:solidFill>
                  <a:schemeClr val="lt1"/>
                </a:solidFill>
                <a:effectLst/>
                <a:uLnTx/>
                <a:uFillTx/>
                <a:latin typeface="+mj-ea"/>
                <a:ea typeface="+mj-ea"/>
                <a:cs typeface="+mn-cs"/>
              </a:rPr>
              <a:t>什么是焊接</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
        <p:nvSpPr>
          <p:cNvPr id="14340" name="Rectangle 8"/>
          <p:cNvSpPr/>
          <p:nvPr/>
        </p:nvSpPr>
        <p:spPr>
          <a:xfrm>
            <a:off x="468313" y="5030788"/>
            <a:ext cx="7920037" cy="1296987"/>
          </a:xfrm>
          <a:prstGeom prst="rect">
            <a:avLst/>
          </a:prstGeom>
          <a:noFill/>
          <a:ln w="9525">
            <a:noFill/>
          </a:ln>
        </p:spPr>
        <p:txBody>
          <a:bodyPr anchor="ctr" anchorCtr="0">
            <a:spAutoFit/>
          </a:bodyPr>
          <a:p>
            <a:pPr eaLnBrk="0" hangingPunct="0">
              <a:lnSpc>
                <a:spcPct val="110000"/>
              </a:lnSpc>
            </a:pPr>
            <a:r>
              <a:rPr lang="zh-CN" altLang="en-US" sz="2400" dirty="0">
                <a:latin typeface="宋体" panose="02010600030101010101" pitchFamily="2" charset="-122"/>
                <a:ea typeface="宋体" panose="02010600030101010101" pitchFamily="2" charset="-122"/>
              </a:rPr>
              <a:t>    焊接是指通过适当的物理化学过程（加热或加压），使两个工件产生原子</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或分子</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之间结合力而连成一体的加工方法。 </a:t>
            </a:r>
            <a:endParaRPr lang="zh-CN" altLang="en-US" sz="2400" dirty="0">
              <a:latin typeface="宋体" panose="02010600030101010101" pitchFamily="2" charset="-122"/>
              <a:ea typeface="宋体" panose="02010600030101010101" pitchFamily="2" charset="-122"/>
            </a:endParaRPr>
          </a:p>
        </p:txBody>
      </p:sp>
      <p:sp>
        <p:nvSpPr>
          <p:cNvPr id="14341" name="Text Box 9"/>
          <p:cNvSpPr txBox="1"/>
          <p:nvPr/>
        </p:nvSpPr>
        <p:spPr>
          <a:xfrm>
            <a:off x="468313" y="4581525"/>
            <a:ext cx="2232025" cy="457200"/>
          </a:xfrm>
          <a:prstGeom prst="rect">
            <a:avLst/>
          </a:prstGeom>
          <a:noFill/>
          <a:ln w="9525">
            <a:noFill/>
          </a:ln>
        </p:spPr>
        <p:txBody>
          <a:bodyPr anchor="t" anchorCtr="0">
            <a:spAutoFit/>
          </a:bodyPr>
          <a:p>
            <a:pPr>
              <a:spcBef>
                <a:spcPct val="50000"/>
              </a:spcBef>
            </a:pPr>
            <a:r>
              <a:rPr lang="zh-CN" altLang="en-US" sz="2400" dirty="0">
                <a:latin typeface="Arial" panose="020B0604020202020204" pitchFamily="34" charset="0"/>
                <a:ea typeface="黑体" panose="02010609060101010101" pitchFamily="2" charset="-122"/>
              </a:rPr>
              <a:t>焊接定义：</a:t>
            </a:r>
            <a:endParaRPr lang="zh-CN" altLang="en-US" sz="2400" dirty="0">
              <a:latin typeface="Arial" panose="020B0604020202020204" pitchFamily="34" charset="0"/>
              <a:ea typeface="黑体" panose="0201060906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1.3   </a:t>
            </a:r>
            <a:r>
              <a:rPr lang="zh-CN" altLang="en-US" sz="2800" dirty="0">
                <a:solidFill>
                  <a:srgbClr val="F2F2F2"/>
                </a:solidFill>
                <a:latin typeface="黑体" panose="02010609060101010101" pitchFamily="2" charset="-122"/>
                <a:ea typeface="黑体" panose="02010609060101010101" pitchFamily="2" charset="-122"/>
              </a:rPr>
              <a:t>钢铁裁缝</a:t>
            </a:r>
            <a:r>
              <a:rPr lang="en-US" altLang="zh-CN" sz="2800" dirty="0">
                <a:solidFill>
                  <a:srgbClr val="F2F2F2"/>
                </a:solidFill>
                <a:ea typeface="黑体" panose="02010609060101010101" pitchFamily="2" charset="-122"/>
              </a:rPr>
              <a:t>——</a:t>
            </a:r>
            <a:r>
              <a:rPr lang="zh-CN" altLang="en-US" sz="2800" dirty="0">
                <a:solidFill>
                  <a:srgbClr val="F2F2F2"/>
                </a:solidFill>
                <a:latin typeface="黑体" panose="02010609060101010101" pitchFamily="2" charset="-122"/>
                <a:ea typeface="黑体" panose="02010609060101010101" pitchFamily="2" charset="-122"/>
              </a:rPr>
              <a:t>走进</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行业</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1986" name="内容占位符 2"/>
          <p:cNvSpPr>
            <a:spLocks noGrp="1"/>
          </p:cNvSpPr>
          <p:nvPr>
            <p:ph/>
          </p:nvPr>
        </p:nvSpPr>
        <p:spPr>
          <a:xfrm>
            <a:off x="395288" y="1844675"/>
            <a:ext cx="8229600" cy="4525963"/>
          </a:xfrm>
          <a:prstGeom prst="rect">
            <a:avLst/>
          </a:prstGeom>
          <a:noFill/>
          <a:ln w="9525">
            <a:noFill/>
          </a:ln>
        </p:spPr>
        <p:txBody>
          <a:bodyPr anchor="t" anchorCtr="0"/>
          <a:p>
            <a:pPr>
              <a:lnSpc>
                <a:spcPct val="150000"/>
              </a:lnSpc>
              <a:spcBef>
                <a:spcPct val="0"/>
              </a:spcBef>
            </a:pPr>
            <a:r>
              <a:rPr lang="en-US" altLang="zh-CN" sz="2400" dirty="0"/>
              <a:t>1</a:t>
            </a:r>
            <a:r>
              <a:rPr lang="zh-CN" altLang="en-US" sz="2400" dirty="0"/>
              <a:t>．认识焊接在工业生产中的地位；</a:t>
            </a:r>
            <a:endParaRPr lang="zh-CN" altLang="en-US" sz="2400" dirty="0"/>
          </a:p>
          <a:p>
            <a:pPr>
              <a:lnSpc>
                <a:spcPct val="150000"/>
              </a:lnSpc>
              <a:spcBef>
                <a:spcPct val="0"/>
              </a:spcBef>
            </a:pPr>
            <a:r>
              <a:rPr lang="en-US" altLang="zh-CN" sz="2400" dirty="0"/>
              <a:t>2</a:t>
            </a:r>
            <a:r>
              <a:rPr lang="zh-CN" altLang="en-US" sz="2400" dirty="0"/>
              <a:t>．了解典型钢结构制造企业；</a:t>
            </a:r>
            <a:endParaRPr lang="zh-CN" altLang="en-US" sz="2400" dirty="0"/>
          </a:p>
          <a:p>
            <a:pPr>
              <a:lnSpc>
                <a:spcPct val="150000"/>
              </a:lnSpc>
              <a:spcBef>
                <a:spcPct val="0"/>
              </a:spcBef>
            </a:pPr>
            <a:r>
              <a:rPr lang="en-US" altLang="zh-CN" sz="2400" dirty="0"/>
              <a:t>3</a:t>
            </a:r>
            <a:r>
              <a:rPr lang="zh-CN" altLang="en-US" sz="2400" dirty="0"/>
              <a:t>．了解典型焊接设备生产企业。</a:t>
            </a:r>
            <a:r>
              <a:rPr lang="zh-CN" altLang="en-US" dirty="0"/>
              <a:t> </a:t>
            </a:r>
            <a:endParaRPr lang="zh-CN" altLang="zh-CN" sz="2400" dirty="0"/>
          </a:p>
          <a:p>
            <a:endParaRPr lang="zh-CN" altLang="en-US" sz="2400" dirty="0"/>
          </a:p>
        </p:txBody>
      </p:sp>
      <p:sp>
        <p:nvSpPr>
          <p:cNvPr id="4" name="矩形 3"/>
          <p:cNvSpPr/>
          <p:nvPr/>
        </p:nvSpPr>
        <p:spPr>
          <a:xfrm>
            <a:off x="827088" y="981075"/>
            <a:ext cx="2016125"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mj-ea"/>
                <a:ea typeface="+mj-ea"/>
                <a:cs typeface="+mn-cs"/>
              </a:rPr>
              <a:t>学习目标</a:t>
            </a:r>
            <a:endParaRPr kumimoji="0" lang="zh-CN" altLang="en-US" sz="2400" b="1" i="0" u="none" strike="noStrike" kern="1200" cap="none" spc="0" normalizeH="0" baseline="0" noProof="0" dirty="0">
              <a:ln>
                <a:noFill/>
              </a:ln>
              <a:solidFill>
                <a:schemeClr val="lt1"/>
              </a:solidFill>
              <a:effectLst/>
              <a:uLnTx/>
              <a:uFillTx/>
              <a:latin typeface="+mj-ea"/>
              <a:ea typeface="+mj-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1.3   </a:t>
            </a:r>
            <a:r>
              <a:rPr lang="zh-CN" altLang="en-US" sz="2800" dirty="0">
                <a:solidFill>
                  <a:srgbClr val="F2F2F2"/>
                </a:solidFill>
                <a:latin typeface="黑体" panose="02010609060101010101" pitchFamily="2" charset="-122"/>
                <a:ea typeface="黑体" panose="02010609060101010101" pitchFamily="2" charset="-122"/>
              </a:rPr>
              <a:t>钢铁裁缝</a:t>
            </a:r>
            <a:r>
              <a:rPr lang="en-US" altLang="zh-CN" sz="2800" dirty="0">
                <a:solidFill>
                  <a:srgbClr val="F2F2F2"/>
                </a:solidFill>
                <a:ea typeface="黑体" panose="02010609060101010101" pitchFamily="2" charset="-122"/>
              </a:rPr>
              <a:t>——</a:t>
            </a:r>
            <a:r>
              <a:rPr lang="zh-CN" altLang="en-US" sz="2800" dirty="0">
                <a:solidFill>
                  <a:srgbClr val="F2F2F2"/>
                </a:solidFill>
                <a:latin typeface="黑体" panose="02010609060101010101" pitchFamily="2" charset="-122"/>
                <a:ea typeface="黑体" panose="02010609060101010101" pitchFamily="2" charset="-122"/>
              </a:rPr>
              <a:t>走进</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行业</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3010" name="内容占位符 2"/>
          <p:cNvSpPr>
            <a:spLocks noGrp="1"/>
          </p:cNvSpPr>
          <p:nvPr>
            <p:ph/>
          </p:nvPr>
        </p:nvSpPr>
        <p:spPr>
          <a:xfrm>
            <a:off x="395288" y="1844675"/>
            <a:ext cx="8229600" cy="4525963"/>
          </a:xfrm>
          <a:prstGeom prst="rect">
            <a:avLst/>
          </a:prstGeom>
          <a:noFill/>
          <a:ln w="9525">
            <a:noFill/>
          </a:ln>
        </p:spPr>
        <p:txBody>
          <a:bodyPr anchor="t" anchorCtr="0"/>
          <a:p>
            <a:pPr>
              <a:lnSpc>
                <a:spcPct val="150000"/>
              </a:lnSpc>
              <a:buNone/>
            </a:pPr>
            <a:r>
              <a:rPr lang="zh-CN" altLang="en-US" sz="2400" dirty="0"/>
              <a:t>              焊接是一种将材料永久连接，并成为具有给定功能结构的制造技术。几乎所有的产品，从几十万吨巨轮到不足</a:t>
            </a:r>
            <a:r>
              <a:rPr lang="en-US" altLang="zh-CN" sz="2400" dirty="0"/>
              <a:t>1</a:t>
            </a:r>
            <a:r>
              <a:rPr lang="zh-CN" altLang="en-US" sz="2400" dirty="0"/>
              <a:t>克的微电子元件，在生产制造中都不同程度地应用焊接技术。焊接已经渗透到制造业的各个领域，直接影响到产品的质量、可靠性和寿命以及生产的成本、效率和市场反应速度。 </a:t>
            </a:r>
            <a:endParaRPr lang="zh-CN" altLang="en-US" sz="2400" dirty="0"/>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1.3.1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焊接在行业生产中的地位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1.3   </a:t>
            </a:r>
            <a:r>
              <a:rPr lang="zh-CN" altLang="en-US" sz="2800" dirty="0">
                <a:solidFill>
                  <a:srgbClr val="F2F2F2"/>
                </a:solidFill>
                <a:latin typeface="黑体" panose="02010609060101010101" pitchFamily="2" charset="-122"/>
                <a:ea typeface="黑体" panose="02010609060101010101" pitchFamily="2" charset="-122"/>
              </a:rPr>
              <a:t>钢铁裁缝</a:t>
            </a:r>
            <a:r>
              <a:rPr lang="en-US" altLang="zh-CN" sz="2800" dirty="0">
                <a:solidFill>
                  <a:srgbClr val="F2F2F2"/>
                </a:solidFill>
                <a:ea typeface="黑体" panose="02010609060101010101" pitchFamily="2" charset="-122"/>
              </a:rPr>
              <a:t>——</a:t>
            </a:r>
            <a:r>
              <a:rPr lang="zh-CN" altLang="en-US" sz="2800" dirty="0">
                <a:solidFill>
                  <a:srgbClr val="F2F2F2"/>
                </a:solidFill>
                <a:latin typeface="黑体" panose="02010609060101010101" pitchFamily="2" charset="-122"/>
                <a:ea typeface="黑体" panose="02010609060101010101" pitchFamily="2" charset="-122"/>
              </a:rPr>
              <a:t>走进</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行业</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4034" name="内容占位符 2"/>
          <p:cNvSpPr>
            <a:spLocks noGrp="1"/>
          </p:cNvSpPr>
          <p:nvPr>
            <p:ph/>
          </p:nvPr>
        </p:nvSpPr>
        <p:spPr>
          <a:xfrm>
            <a:off x="395288" y="1700213"/>
            <a:ext cx="8229600" cy="4525962"/>
          </a:xfrm>
          <a:prstGeom prst="rect">
            <a:avLst/>
          </a:prstGeom>
          <a:noFill/>
          <a:ln w="9525">
            <a:noFill/>
          </a:ln>
        </p:spPr>
        <p:txBody>
          <a:bodyPr anchor="t" anchorCtr="0"/>
          <a:p>
            <a:pPr>
              <a:lnSpc>
                <a:spcPct val="150000"/>
              </a:lnSpc>
              <a:buNone/>
            </a:pPr>
            <a:r>
              <a:rPr lang="zh-CN" altLang="en-US" sz="2400" dirty="0"/>
              <a:t>              焊接需求很大程度上与钢的用量有密切的联系。在工业发达国家，焊接用钢量基本达到其钢材总量的</a:t>
            </a:r>
            <a:r>
              <a:rPr lang="en-US" altLang="zh-CN" sz="2400" dirty="0"/>
              <a:t>60%</a:t>
            </a:r>
            <a:r>
              <a:rPr lang="zh-CN" altLang="en-US" sz="2400" dirty="0"/>
              <a:t>～</a:t>
            </a:r>
            <a:r>
              <a:rPr lang="en-US" altLang="zh-CN" sz="2400" dirty="0"/>
              <a:t>70%</a:t>
            </a:r>
            <a:r>
              <a:rPr lang="zh-CN" altLang="en-US" sz="2400" dirty="0"/>
              <a:t>；在我国，据估计这个数值在</a:t>
            </a:r>
            <a:r>
              <a:rPr lang="en-US" altLang="zh-CN" sz="2400" dirty="0"/>
              <a:t>4%</a:t>
            </a:r>
            <a:r>
              <a:rPr lang="zh-CN" altLang="en-US" sz="2400" dirty="0"/>
              <a:t>～</a:t>
            </a:r>
            <a:r>
              <a:rPr lang="en-US" altLang="zh-CN" sz="2400" dirty="0"/>
              <a:t>50%</a:t>
            </a:r>
            <a:r>
              <a:rPr lang="zh-CN" altLang="en-US" sz="2400" dirty="0"/>
              <a:t>，而我国钢产量从</a:t>
            </a:r>
            <a:r>
              <a:rPr lang="en-US" altLang="zh-CN" sz="2400" dirty="0"/>
              <a:t>2008</a:t>
            </a:r>
            <a:r>
              <a:rPr lang="zh-CN" altLang="en-US" sz="2400" dirty="0"/>
              <a:t>年的</a:t>
            </a:r>
            <a:r>
              <a:rPr lang="en-US" altLang="zh-CN" sz="2400" dirty="0"/>
              <a:t>5</a:t>
            </a:r>
            <a:r>
              <a:rPr lang="zh-CN" altLang="en-US" sz="2400" dirty="0"/>
              <a:t>亿吨左右迅速增加到</a:t>
            </a:r>
            <a:r>
              <a:rPr lang="en-US" altLang="zh-CN" sz="2400" dirty="0"/>
              <a:t>2013</a:t>
            </a:r>
            <a:r>
              <a:rPr lang="zh-CN" altLang="en-US" sz="2400" dirty="0"/>
              <a:t>年的</a:t>
            </a:r>
            <a:r>
              <a:rPr lang="en-US" altLang="zh-CN" sz="2400" dirty="0"/>
              <a:t>10</a:t>
            </a:r>
            <a:r>
              <a:rPr lang="zh-CN" altLang="en-US" sz="2400" dirty="0"/>
              <a:t>亿吨左右，年均增长速度为</a:t>
            </a:r>
            <a:r>
              <a:rPr lang="en-US" altLang="zh-CN" sz="2400" dirty="0"/>
              <a:t>16%</a:t>
            </a:r>
            <a:r>
              <a:rPr lang="zh-CN" altLang="en-US" sz="2400" dirty="0"/>
              <a:t>，远高于</a:t>
            </a:r>
            <a:r>
              <a:rPr lang="en-US" altLang="zh-CN" sz="2400" dirty="0"/>
              <a:t>GDP</a:t>
            </a:r>
            <a:r>
              <a:rPr lang="zh-CN" altLang="en-US" sz="2400" dirty="0"/>
              <a:t>增长。即使焊接用钢的比例没有变化，</a:t>
            </a:r>
            <a:r>
              <a:rPr lang="en-US" altLang="zh-CN" sz="2400" dirty="0"/>
              <a:t>2013</a:t>
            </a:r>
            <a:r>
              <a:rPr lang="zh-CN" altLang="en-US" sz="2400" dirty="0"/>
              <a:t>年的焊接用钢量也已超过</a:t>
            </a:r>
            <a:r>
              <a:rPr lang="en-US" altLang="zh-CN" sz="2400" dirty="0"/>
              <a:t>4</a:t>
            </a:r>
            <a:r>
              <a:rPr lang="zh-CN" altLang="en-US" sz="2400" dirty="0"/>
              <a:t>亿吨，这一数值基本达到了</a:t>
            </a:r>
            <a:r>
              <a:rPr lang="en-US" altLang="zh-CN" sz="2400" dirty="0"/>
              <a:t>2006</a:t>
            </a:r>
            <a:r>
              <a:rPr lang="zh-CN" altLang="en-US" sz="2400" dirty="0"/>
              <a:t>年全国钢产量，成为世界上最大的焊接钢结构制造国。 </a:t>
            </a:r>
            <a:endParaRPr lang="zh-CN" altLang="en-US" sz="2400" dirty="0"/>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1.3.1</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焊接在行业生产中的地位 </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1.3   </a:t>
            </a:r>
            <a:r>
              <a:rPr lang="zh-CN" altLang="en-US" sz="2800" dirty="0">
                <a:solidFill>
                  <a:srgbClr val="F2F2F2"/>
                </a:solidFill>
                <a:latin typeface="黑体" panose="02010609060101010101" pitchFamily="2" charset="-122"/>
                <a:ea typeface="黑体" panose="02010609060101010101" pitchFamily="2" charset="-122"/>
              </a:rPr>
              <a:t>钢铁裁缝</a:t>
            </a:r>
            <a:r>
              <a:rPr lang="en-US" altLang="zh-CN" sz="2800" dirty="0">
                <a:solidFill>
                  <a:srgbClr val="F2F2F2"/>
                </a:solidFill>
                <a:ea typeface="黑体" panose="02010609060101010101" pitchFamily="2" charset="-122"/>
              </a:rPr>
              <a:t>——</a:t>
            </a:r>
            <a:r>
              <a:rPr lang="zh-CN" altLang="en-US" sz="2800" dirty="0">
                <a:solidFill>
                  <a:srgbClr val="F2F2F2"/>
                </a:solidFill>
                <a:latin typeface="黑体" panose="02010609060101010101" pitchFamily="2" charset="-122"/>
                <a:ea typeface="黑体" panose="02010609060101010101" pitchFamily="2" charset="-122"/>
              </a:rPr>
              <a:t>走进</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行业</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5058" name="内容占位符 2"/>
          <p:cNvSpPr>
            <a:spLocks noGrp="1"/>
          </p:cNvSpPr>
          <p:nvPr>
            <p:ph/>
          </p:nvPr>
        </p:nvSpPr>
        <p:spPr>
          <a:xfrm>
            <a:off x="323850" y="2133600"/>
            <a:ext cx="8229600" cy="4525963"/>
          </a:xfrm>
          <a:prstGeom prst="rect">
            <a:avLst/>
          </a:prstGeom>
          <a:noFill/>
          <a:ln w="9525">
            <a:noFill/>
          </a:ln>
        </p:spPr>
        <p:txBody>
          <a:bodyPr anchor="t" anchorCtr="0"/>
          <a:p>
            <a:pPr>
              <a:lnSpc>
                <a:spcPct val="150000"/>
              </a:lnSpc>
              <a:buNone/>
            </a:pPr>
            <a:r>
              <a:rPr lang="zh-CN" altLang="en-US" sz="2400" dirty="0"/>
              <a:t>             江苏沪宁钢机股份有限公司创建于</a:t>
            </a:r>
            <a:r>
              <a:rPr lang="en-US" altLang="zh-CN" sz="2400" dirty="0"/>
              <a:t>1982</a:t>
            </a:r>
            <a:r>
              <a:rPr lang="zh-CN" altLang="en-US" sz="2400" dirty="0"/>
              <a:t>年，位于美丽富饶的江苏省宜兴市，是我国著名的大型钢结构制造企业。主要从事超高层、大跨度房屋建筑钢结构、大跨度钢结构桥梁结构、海洋钢结构、船舶钢结构、压力容器、管道、重型机械设备及成套设备的制作与安装。</a:t>
            </a:r>
            <a:r>
              <a:rPr lang="zh-CN" altLang="en-US" dirty="0"/>
              <a:t> </a:t>
            </a:r>
            <a:r>
              <a:rPr lang="zh-CN" altLang="en-US" sz="2400" dirty="0"/>
              <a:t> </a:t>
            </a:r>
            <a:endParaRPr lang="zh-CN" altLang="en-US" sz="2400" dirty="0"/>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1.3.2</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典型行业企业简介</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45060" name="Rectangle 5"/>
          <p:cNvSpPr/>
          <p:nvPr/>
        </p:nvSpPr>
        <p:spPr>
          <a:xfrm>
            <a:off x="539750" y="1700213"/>
            <a:ext cx="5403850" cy="366712"/>
          </a:xfrm>
          <a:prstGeom prst="rect">
            <a:avLst/>
          </a:prstGeom>
          <a:noFill/>
          <a:ln w="9525">
            <a:noFill/>
          </a:ln>
        </p:spPr>
        <p:txBody>
          <a:bodyPr wrap="none" anchor="ctr" anchorCtr="0">
            <a:spAutoFit/>
          </a:bodyPr>
          <a:p>
            <a:pPr eaLnBrk="0" hangingPunct="0"/>
            <a:r>
              <a:rPr lang="en-US" altLang="zh-CN" dirty="0">
                <a:latin typeface="Arial" panose="020B0604020202020204" pitchFamily="34" charset="0"/>
                <a:ea typeface="黑体" panose="02010609060101010101" pitchFamily="2" charset="-122"/>
              </a:rPr>
              <a:t>1</a:t>
            </a:r>
            <a:r>
              <a:rPr lang="zh-CN" altLang="en-US" dirty="0">
                <a:latin typeface="Arial" panose="020B0604020202020204" pitchFamily="34" charset="0"/>
                <a:ea typeface="黑体" panose="02010609060101010101" pitchFamily="2" charset="-122"/>
              </a:rPr>
              <a:t>、江苏沪宁钢机股份有限公司</a:t>
            </a:r>
            <a:r>
              <a:rPr lang="en-US" altLang="zh-CN" dirty="0">
                <a:latin typeface="Arial" panose="020B0604020202020204" pitchFamily="34" charset="0"/>
                <a:ea typeface="黑体" panose="02010609060101010101" pitchFamily="2" charset="-122"/>
              </a:rPr>
              <a:t>——</a:t>
            </a:r>
            <a:r>
              <a:rPr lang="zh-CN" altLang="en-US" dirty="0">
                <a:latin typeface="Arial" panose="020B0604020202020204" pitchFamily="34" charset="0"/>
                <a:ea typeface="黑体" panose="02010609060101010101" pitchFamily="2" charset="-122"/>
              </a:rPr>
              <a:t>钢结构制造企业 </a:t>
            </a:r>
            <a:endParaRPr lang="zh-CN" altLang="en-US" dirty="0">
              <a:latin typeface="Arial" panose="020B0604020202020204" pitchFamily="34" charset="0"/>
              <a:ea typeface="黑体" panose="0201060906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1.3   </a:t>
            </a:r>
            <a:r>
              <a:rPr lang="zh-CN" altLang="en-US" sz="2800" dirty="0">
                <a:solidFill>
                  <a:srgbClr val="F2F2F2"/>
                </a:solidFill>
                <a:latin typeface="黑体" panose="02010609060101010101" pitchFamily="2" charset="-122"/>
                <a:ea typeface="黑体" panose="02010609060101010101" pitchFamily="2" charset="-122"/>
              </a:rPr>
              <a:t>钢铁裁缝</a:t>
            </a:r>
            <a:r>
              <a:rPr lang="en-US" altLang="zh-CN" sz="2800" dirty="0">
                <a:solidFill>
                  <a:srgbClr val="F2F2F2"/>
                </a:solidFill>
                <a:ea typeface="黑体" panose="02010609060101010101" pitchFamily="2" charset="-122"/>
              </a:rPr>
              <a:t>——</a:t>
            </a:r>
            <a:r>
              <a:rPr lang="zh-CN" altLang="en-US" sz="2800" dirty="0">
                <a:solidFill>
                  <a:srgbClr val="F2F2F2"/>
                </a:solidFill>
                <a:latin typeface="黑体" panose="02010609060101010101" pitchFamily="2" charset="-122"/>
                <a:ea typeface="黑体" panose="02010609060101010101" pitchFamily="2" charset="-122"/>
              </a:rPr>
              <a:t>走进</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行业</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6082" name="内容占位符 2"/>
          <p:cNvSpPr>
            <a:spLocks noGrp="1"/>
          </p:cNvSpPr>
          <p:nvPr>
            <p:ph/>
          </p:nvPr>
        </p:nvSpPr>
        <p:spPr>
          <a:xfrm>
            <a:off x="323850" y="2133600"/>
            <a:ext cx="8229600" cy="4525963"/>
          </a:xfrm>
          <a:prstGeom prst="rect">
            <a:avLst/>
          </a:prstGeom>
          <a:noFill/>
          <a:ln w="9525">
            <a:noFill/>
          </a:ln>
        </p:spPr>
        <p:txBody>
          <a:bodyPr anchor="t" anchorCtr="0"/>
          <a:p>
            <a:pPr>
              <a:lnSpc>
                <a:spcPct val="120000"/>
              </a:lnSpc>
              <a:buNone/>
            </a:pPr>
            <a:r>
              <a:rPr lang="zh-CN" altLang="en-US" sz="2400" dirty="0"/>
              <a:t>            公司先后完成了上海八万人体育馆、上海大剧院、上海卢浦大桥、上海浦东国际机场航站楼、上海东海大桥、上海环球金融中心、上海虹桥国家展览中心、国家大剧院、国家体育场、国家网球中心、国家天文台、京沪高铁北京南站、中央电视台新大楼、首都国际机场</a:t>
            </a:r>
            <a:r>
              <a:rPr lang="en-US" altLang="zh-CN" sz="2400" dirty="0"/>
              <a:t>T3</a:t>
            </a:r>
            <a:r>
              <a:rPr lang="zh-CN" altLang="en-US" sz="2400" dirty="0"/>
              <a:t>航站楼、广州塔、广州新白云机场、深圳证券交易中心、深圳平安金融中心、成都双流国际机场航站楼、长江三峡永久性闸门、昆明长水国际机场航站楼、拉萨火车站、海南国际会展中心等国内诸多重大建设工程</a:t>
            </a:r>
            <a:r>
              <a:rPr lang="zh-CN" altLang="en-US" dirty="0"/>
              <a:t>。</a:t>
            </a:r>
            <a:endParaRPr lang="zh-CN" altLang="en-US" sz="2400" dirty="0"/>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1.3.2</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典型行业企业简介</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46084" name="Rectangle 5"/>
          <p:cNvSpPr/>
          <p:nvPr/>
        </p:nvSpPr>
        <p:spPr>
          <a:xfrm>
            <a:off x="539750" y="1700213"/>
            <a:ext cx="5403850" cy="366712"/>
          </a:xfrm>
          <a:prstGeom prst="rect">
            <a:avLst/>
          </a:prstGeom>
          <a:noFill/>
          <a:ln w="9525">
            <a:noFill/>
          </a:ln>
        </p:spPr>
        <p:txBody>
          <a:bodyPr wrap="none" anchor="ctr" anchorCtr="0">
            <a:spAutoFit/>
          </a:bodyPr>
          <a:p>
            <a:pPr eaLnBrk="0" hangingPunct="0"/>
            <a:r>
              <a:rPr lang="en-US" altLang="zh-CN" dirty="0">
                <a:latin typeface="Arial" panose="020B0604020202020204" pitchFamily="34" charset="0"/>
                <a:ea typeface="黑体" panose="02010609060101010101" pitchFamily="2" charset="-122"/>
              </a:rPr>
              <a:t>1</a:t>
            </a:r>
            <a:r>
              <a:rPr lang="zh-CN" altLang="en-US" dirty="0">
                <a:latin typeface="Arial" panose="020B0604020202020204" pitchFamily="34" charset="0"/>
                <a:ea typeface="黑体" panose="02010609060101010101" pitchFamily="2" charset="-122"/>
              </a:rPr>
              <a:t>、江苏沪宁钢机股份有限公司</a:t>
            </a:r>
            <a:r>
              <a:rPr lang="en-US" altLang="zh-CN" dirty="0">
                <a:latin typeface="Arial" panose="020B0604020202020204" pitchFamily="34" charset="0"/>
                <a:ea typeface="黑体" panose="02010609060101010101" pitchFamily="2" charset="-122"/>
              </a:rPr>
              <a:t>——</a:t>
            </a:r>
            <a:r>
              <a:rPr lang="zh-CN" altLang="en-US" dirty="0">
                <a:latin typeface="Arial" panose="020B0604020202020204" pitchFamily="34" charset="0"/>
                <a:ea typeface="黑体" panose="02010609060101010101" pitchFamily="2" charset="-122"/>
              </a:rPr>
              <a:t>钢结构制造企业 </a:t>
            </a:r>
            <a:endParaRPr lang="zh-CN" altLang="en-US" dirty="0">
              <a:latin typeface="Arial" panose="020B0604020202020204" pitchFamily="34" charset="0"/>
              <a:ea typeface="黑体" panose="0201060906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1.3   </a:t>
            </a:r>
            <a:r>
              <a:rPr lang="zh-CN" altLang="en-US" sz="2800" dirty="0">
                <a:solidFill>
                  <a:srgbClr val="F2F2F2"/>
                </a:solidFill>
                <a:latin typeface="黑体" panose="02010609060101010101" pitchFamily="2" charset="-122"/>
                <a:ea typeface="黑体" panose="02010609060101010101" pitchFamily="2" charset="-122"/>
              </a:rPr>
              <a:t>钢铁裁缝</a:t>
            </a:r>
            <a:r>
              <a:rPr lang="en-US" altLang="zh-CN" sz="2800" dirty="0">
                <a:solidFill>
                  <a:srgbClr val="F2F2F2"/>
                </a:solidFill>
                <a:ea typeface="黑体" panose="02010609060101010101" pitchFamily="2" charset="-122"/>
              </a:rPr>
              <a:t>——</a:t>
            </a:r>
            <a:r>
              <a:rPr lang="zh-CN" altLang="en-US" sz="2800" dirty="0">
                <a:solidFill>
                  <a:srgbClr val="F2F2F2"/>
                </a:solidFill>
                <a:latin typeface="黑体" panose="02010609060101010101" pitchFamily="2" charset="-122"/>
                <a:ea typeface="黑体" panose="02010609060101010101" pitchFamily="2" charset="-122"/>
              </a:rPr>
              <a:t>走进</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行业</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7106" name="内容占位符 2"/>
          <p:cNvSpPr>
            <a:spLocks noGrp="1"/>
          </p:cNvSpPr>
          <p:nvPr>
            <p:ph/>
          </p:nvPr>
        </p:nvSpPr>
        <p:spPr>
          <a:xfrm>
            <a:off x="323850" y="2133600"/>
            <a:ext cx="8229600" cy="4525963"/>
          </a:xfrm>
          <a:prstGeom prst="rect">
            <a:avLst/>
          </a:prstGeom>
          <a:noFill/>
          <a:ln w="9525">
            <a:noFill/>
          </a:ln>
        </p:spPr>
        <p:txBody>
          <a:bodyPr anchor="t" anchorCtr="0"/>
          <a:p>
            <a:pPr>
              <a:lnSpc>
                <a:spcPct val="120000"/>
              </a:lnSpc>
              <a:buNone/>
            </a:pPr>
            <a:r>
              <a:rPr lang="zh-CN" altLang="en-US" sz="1800" dirty="0"/>
              <a:t>                </a:t>
            </a:r>
            <a:r>
              <a:rPr lang="zh-CN" altLang="en-US" sz="2400" dirty="0"/>
              <a:t>山东山大奥太电气有限公司成立于</a:t>
            </a:r>
            <a:r>
              <a:rPr lang="en-US" altLang="zh-CN" sz="2400" dirty="0"/>
              <a:t>1993</a:t>
            </a:r>
            <a:r>
              <a:rPr lang="zh-CN" altLang="en-US" sz="2400" dirty="0"/>
              <a:t>年，是目前国内规模最大的逆变焊机制造企业之一，专业从事逆变焊机及专用焊接设备的研发、生产与销售，是国家级重点高新技术企业。公司通过了</a:t>
            </a:r>
            <a:r>
              <a:rPr lang="en-US" altLang="zh-CN" sz="2400" dirty="0"/>
              <a:t>ISO9001</a:t>
            </a:r>
            <a:r>
              <a:rPr lang="zh-CN" altLang="en-US" sz="2400" dirty="0"/>
              <a:t>：</a:t>
            </a:r>
            <a:r>
              <a:rPr lang="en-US" altLang="zh-CN" sz="2400" dirty="0"/>
              <a:t>2000</a:t>
            </a:r>
            <a:r>
              <a:rPr lang="zh-CN" altLang="en-US" sz="2400" dirty="0"/>
              <a:t>版质量管理体系认证和中国国家强制性产品认证，建立了完善的质量保证体系，是国内逆变焊机行业的领先者。是中国工程建设协会，中国化学施工协会，中国石油工程建设协会，中国铁道工程建设协会，原中国电力部等单位推荐产品。</a:t>
            </a:r>
            <a:r>
              <a:rPr lang="zh-CN" altLang="en-US" dirty="0"/>
              <a:t> </a:t>
            </a:r>
            <a:endParaRPr lang="zh-CN" altLang="en-US" dirty="0"/>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1.3.2</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典型行业企业简介</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47108" name="Rectangle 5"/>
          <p:cNvSpPr/>
          <p:nvPr/>
        </p:nvSpPr>
        <p:spPr>
          <a:xfrm>
            <a:off x="539750" y="1700213"/>
            <a:ext cx="6089650" cy="366712"/>
          </a:xfrm>
          <a:prstGeom prst="rect">
            <a:avLst/>
          </a:prstGeom>
          <a:noFill/>
          <a:ln w="9525">
            <a:noFill/>
          </a:ln>
        </p:spPr>
        <p:txBody>
          <a:bodyPr wrap="none" anchor="ctr" anchorCtr="0">
            <a:spAutoFit/>
          </a:bodyPr>
          <a:p>
            <a:pPr eaLnBrk="0" hangingPunct="0"/>
            <a:r>
              <a:rPr lang="en-US" altLang="zh-CN" dirty="0">
                <a:latin typeface="Arial" panose="020B0604020202020204" pitchFamily="34" charset="0"/>
                <a:ea typeface="黑体" panose="02010609060101010101" pitchFamily="2" charset="-122"/>
              </a:rPr>
              <a:t>2</a:t>
            </a:r>
            <a:r>
              <a:rPr lang="zh-CN" altLang="en-US" dirty="0">
                <a:latin typeface="Arial" panose="020B0604020202020204" pitchFamily="34" charset="0"/>
                <a:ea typeface="黑体" panose="02010609060101010101" pitchFamily="2" charset="-122"/>
              </a:rPr>
              <a:t>、山东山大奥太电气有限公司企业</a:t>
            </a:r>
            <a:r>
              <a:rPr lang="en-US" altLang="zh-CN" dirty="0">
                <a:latin typeface="Arial" panose="020B0604020202020204" pitchFamily="34" charset="0"/>
                <a:ea typeface="黑体" panose="02010609060101010101" pitchFamily="2" charset="-122"/>
              </a:rPr>
              <a:t>——</a:t>
            </a:r>
            <a:r>
              <a:rPr lang="zh-CN" altLang="en-US" dirty="0">
                <a:latin typeface="Arial" panose="020B0604020202020204" pitchFamily="34" charset="0"/>
                <a:ea typeface="黑体" panose="02010609060101010101" pitchFamily="2" charset="-122"/>
              </a:rPr>
              <a:t>焊接设备生产企业 </a:t>
            </a:r>
            <a:endParaRPr lang="zh-CN" altLang="en-US" dirty="0">
              <a:latin typeface="Arial" panose="020B0604020202020204" pitchFamily="34" charset="0"/>
              <a:ea typeface="黑体" panose="0201060906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1.3   </a:t>
            </a:r>
            <a:r>
              <a:rPr lang="zh-CN" altLang="en-US" sz="2800" dirty="0">
                <a:solidFill>
                  <a:srgbClr val="F2F2F2"/>
                </a:solidFill>
                <a:latin typeface="黑体" panose="02010609060101010101" pitchFamily="2" charset="-122"/>
                <a:ea typeface="黑体" panose="02010609060101010101" pitchFamily="2" charset="-122"/>
              </a:rPr>
              <a:t>钢铁裁缝</a:t>
            </a:r>
            <a:r>
              <a:rPr lang="en-US" altLang="zh-CN" sz="2800" dirty="0">
                <a:solidFill>
                  <a:srgbClr val="F2F2F2"/>
                </a:solidFill>
                <a:ea typeface="黑体" panose="02010609060101010101" pitchFamily="2" charset="-122"/>
              </a:rPr>
              <a:t>——</a:t>
            </a:r>
            <a:r>
              <a:rPr lang="zh-CN" altLang="en-US" sz="2800" dirty="0">
                <a:solidFill>
                  <a:srgbClr val="F2F2F2"/>
                </a:solidFill>
                <a:latin typeface="黑体" panose="02010609060101010101" pitchFamily="2" charset="-122"/>
                <a:ea typeface="黑体" panose="02010609060101010101" pitchFamily="2" charset="-122"/>
              </a:rPr>
              <a:t>走进</a:t>
            </a:r>
            <a:r>
              <a:rPr lang="zh-CN" altLang="zh-CN" sz="2800" dirty="0">
                <a:solidFill>
                  <a:srgbClr val="F2F2F2"/>
                </a:solidFill>
                <a:latin typeface="黑体" panose="02010609060101010101" pitchFamily="2" charset="-122"/>
                <a:ea typeface="黑体" panose="02010609060101010101" pitchFamily="2" charset="-122"/>
              </a:rPr>
              <a:t>焊接</a:t>
            </a:r>
            <a:r>
              <a:rPr lang="zh-CN" altLang="en-US" sz="2800" dirty="0">
                <a:solidFill>
                  <a:srgbClr val="F2F2F2"/>
                </a:solidFill>
                <a:latin typeface="黑体" panose="02010609060101010101" pitchFamily="2" charset="-122"/>
                <a:ea typeface="黑体" panose="02010609060101010101" pitchFamily="2" charset="-122"/>
              </a:rPr>
              <a:t>行业</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8130" name="内容占位符 2"/>
          <p:cNvSpPr>
            <a:spLocks noGrp="1"/>
          </p:cNvSpPr>
          <p:nvPr>
            <p:ph/>
          </p:nvPr>
        </p:nvSpPr>
        <p:spPr>
          <a:xfrm>
            <a:off x="323850" y="2133600"/>
            <a:ext cx="8229600" cy="4525963"/>
          </a:xfrm>
          <a:prstGeom prst="rect">
            <a:avLst/>
          </a:prstGeom>
          <a:noFill/>
          <a:ln w="9525">
            <a:noFill/>
          </a:ln>
        </p:spPr>
        <p:txBody>
          <a:bodyPr anchor="t" anchorCtr="0"/>
          <a:p>
            <a:pPr>
              <a:lnSpc>
                <a:spcPct val="120000"/>
              </a:lnSpc>
              <a:buNone/>
            </a:pPr>
            <a:r>
              <a:rPr lang="zh-CN" altLang="en-US" sz="2400" dirty="0"/>
              <a:t>              奥太公司现有焊接设备生产场地</a:t>
            </a:r>
            <a:r>
              <a:rPr lang="en-US" altLang="zh-CN" sz="2400" dirty="0"/>
              <a:t>10000</a:t>
            </a:r>
            <a:r>
              <a:rPr lang="zh-CN" altLang="en-US" sz="2400" dirty="0"/>
              <a:t>多平方米，从线路板装焊、部件组装到整机生产调试全部实行专业化的流水线操作，确保生产效率与产品质量。公司现有</a:t>
            </a:r>
            <a:r>
              <a:rPr lang="en-US" altLang="zh-CN" sz="2400" dirty="0"/>
              <a:t>13</a:t>
            </a:r>
            <a:r>
              <a:rPr lang="zh-CN" altLang="en-US" sz="2400" dirty="0"/>
              <a:t>大系列</a:t>
            </a:r>
            <a:r>
              <a:rPr lang="en-US" altLang="zh-CN" sz="2400" dirty="0"/>
              <a:t>60</a:t>
            </a:r>
            <a:r>
              <a:rPr lang="zh-CN" altLang="en-US" sz="2400" dirty="0"/>
              <a:t>余个品种规格的逆变焊机和焊接成套设备。主导产品包括</a:t>
            </a:r>
            <a:r>
              <a:rPr lang="en-US" altLang="zh-CN" sz="2400" dirty="0"/>
              <a:t>ZX7</a:t>
            </a:r>
            <a:r>
              <a:rPr lang="zh-CN" altLang="en-US" sz="2400" dirty="0"/>
              <a:t>系列手弧</a:t>
            </a:r>
            <a:r>
              <a:rPr lang="en-US" altLang="zh-CN" sz="2400" dirty="0"/>
              <a:t>/</a:t>
            </a:r>
            <a:r>
              <a:rPr lang="zh-CN" altLang="en-US" sz="2400" dirty="0"/>
              <a:t>氩弧焊机、</a:t>
            </a:r>
            <a:r>
              <a:rPr lang="en-US" altLang="zh-CN" sz="2400" dirty="0"/>
              <a:t>NBC</a:t>
            </a:r>
            <a:r>
              <a:rPr lang="zh-CN" altLang="en-US" sz="2400" dirty="0"/>
              <a:t>系列二氧化碳气体保护焊机、</a:t>
            </a:r>
            <a:r>
              <a:rPr lang="en-US" altLang="zh-CN" sz="2400" dirty="0"/>
              <a:t>MZ</a:t>
            </a:r>
            <a:r>
              <a:rPr lang="zh-CN" altLang="en-US" sz="2400" dirty="0"/>
              <a:t>系列自动埋弧焊机、</a:t>
            </a:r>
            <a:r>
              <a:rPr lang="en-US" altLang="zh-CN" sz="2400" dirty="0"/>
              <a:t>WSM</a:t>
            </a:r>
            <a:r>
              <a:rPr lang="zh-CN" altLang="en-US" sz="2400" dirty="0"/>
              <a:t>系列脉冲氩弧焊机、</a:t>
            </a:r>
            <a:r>
              <a:rPr lang="en-US" altLang="zh-CN" sz="2400" dirty="0"/>
              <a:t>WSME</a:t>
            </a:r>
            <a:r>
              <a:rPr lang="zh-CN" altLang="en-US" sz="2400" dirty="0"/>
              <a:t>系列交直流脉冲氩弧焊机、</a:t>
            </a:r>
            <a:r>
              <a:rPr lang="en-US" altLang="zh-CN" sz="2400" dirty="0"/>
              <a:t>DC</a:t>
            </a:r>
            <a:r>
              <a:rPr lang="zh-CN" altLang="en-US" sz="2400" dirty="0"/>
              <a:t>系列自保护药芯半自动焊机、</a:t>
            </a:r>
            <a:r>
              <a:rPr lang="en-US" altLang="zh-CN" sz="2400" dirty="0"/>
              <a:t>LGK</a:t>
            </a:r>
            <a:r>
              <a:rPr lang="zh-CN" altLang="en-US" sz="2400" dirty="0"/>
              <a:t>系列等离子切割机及各种焊接专用机械和成套设备。</a:t>
            </a:r>
            <a:r>
              <a:rPr lang="zh-CN" altLang="en-US" dirty="0"/>
              <a:t> </a:t>
            </a:r>
            <a:endParaRPr lang="zh-CN" altLang="en-US" dirty="0"/>
          </a:p>
        </p:txBody>
      </p:sp>
      <p:sp>
        <p:nvSpPr>
          <p:cNvPr id="4" name="矩形 3"/>
          <p:cNvSpPr/>
          <p:nvPr/>
        </p:nvSpPr>
        <p:spPr>
          <a:xfrm>
            <a:off x="468313" y="908050"/>
            <a:ext cx="662463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1.3.2</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典型行业企业简介</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48132" name="Rectangle 5"/>
          <p:cNvSpPr/>
          <p:nvPr/>
        </p:nvSpPr>
        <p:spPr>
          <a:xfrm>
            <a:off x="539750" y="1700213"/>
            <a:ext cx="6089650" cy="366712"/>
          </a:xfrm>
          <a:prstGeom prst="rect">
            <a:avLst/>
          </a:prstGeom>
          <a:noFill/>
          <a:ln w="9525">
            <a:noFill/>
          </a:ln>
        </p:spPr>
        <p:txBody>
          <a:bodyPr wrap="none" anchor="ctr" anchorCtr="0">
            <a:spAutoFit/>
          </a:bodyPr>
          <a:p>
            <a:pPr eaLnBrk="0" hangingPunct="0"/>
            <a:r>
              <a:rPr lang="en-US" altLang="zh-CN" dirty="0">
                <a:latin typeface="Arial" panose="020B0604020202020204" pitchFamily="34" charset="0"/>
                <a:ea typeface="黑体" panose="02010609060101010101" pitchFamily="2" charset="-122"/>
              </a:rPr>
              <a:t>2</a:t>
            </a:r>
            <a:r>
              <a:rPr lang="zh-CN" altLang="en-US" dirty="0">
                <a:latin typeface="Arial" panose="020B0604020202020204" pitchFamily="34" charset="0"/>
                <a:ea typeface="黑体" panose="02010609060101010101" pitchFamily="2" charset="-122"/>
              </a:rPr>
              <a:t>、山东山大奥太电气有限公司企业</a:t>
            </a:r>
            <a:r>
              <a:rPr lang="en-US" altLang="zh-CN" dirty="0">
                <a:latin typeface="Arial" panose="020B0604020202020204" pitchFamily="34" charset="0"/>
                <a:ea typeface="黑体" panose="02010609060101010101" pitchFamily="2" charset="-122"/>
              </a:rPr>
              <a:t>——</a:t>
            </a:r>
            <a:r>
              <a:rPr lang="zh-CN" altLang="en-US" dirty="0">
                <a:latin typeface="Arial" panose="020B0604020202020204" pitchFamily="34" charset="0"/>
                <a:ea typeface="黑体" panose="02010609060101010101" pitchFamily="2" charset="-122"/>
              </a:rPr>
              <a:t>焊接设备生产企业 </a:t>
            </a:r>
            <a:endParaRPr lang="zh-CN" altLang="en-US" dirty="0">
              <a:latin typeface="Arial" panose="020B0604020202020204" pitchFamily="34" charset="0"/>
              <a:ea typeface="黑体" panose="0201060906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1"/>
          <p:cNvSpPr>
            <a:spLocks noGrp="1"/>
          </p:cNvSpPr>
          <p:nvPr>
            <p:ph type="title"/>
          </p:nvPr>
        </p:nvSpPr>
        <p:spPr>
          <a:noFill/>
          <a:ln>
            <a:noFill/>
          </a:ln>
        </p:spPr>
        <p:txBody>
          <a:bodyPr anchor="t" anchorCtr="0"/>
          <a:p>
            <a:r>
              <a:rPr lang="zh-CN" altLang="en-US" sz="2800" dirty="0">
                <a:solidFill>
                  <a:srgbClr val="F2F2F2"/>
                </a:solidFill>
                <a:latin typeface="黑体" panose="02010609060101010101" pitchFamily="2" charset="-122"/>
                <a:ea typeface="黑体" panose="02010609060101010101" pitchFamily="2" charset="-122"/>
              </a:rPr>
              <a:t>课程思政</a:t>
            </a:r>
            <a:endParaRPr lang="zh-CN" altLang="en-US" sz="2800" dirty="0">
              <a:solidFill>
                <a:srgbClr val="F2F2F2"/>
              </a:solidFill>
              <a:latin typeface="黑体" panose="02010609060101010101" pitchFamily="2" charset="-122"/>
              <a:ea typeface="黑体" panose="02010609060101010101" pitchFamily="2" charset="-122"/>
            </a:endParaRPr>
          </a:p>
        </p:txBody>
      </p:sp>
      <p:pic>
        <p:nvPicPr>
          <p:cNvPr id="49154" name="图片 3"/>
          <p:cNvPicPr>
            <a:picLocks noChangeAspect="1"/>
          </p:cNvPicPr>
          <p:nvPr>
            <p:custDataLst>
              <p:tags r:id="rId1"/>
            </p:custDataLst>
          </p:nvPr>
        </p:nvPicPr>
        <p:blipFill>
          <a:blip r:embed="rId2"/>
          <a:stretch>
            <a:fillRect/>
          </a:stretch>
        </p:blipFill>
        <p:spPr>
          <a:xfrm>
            <a:off x="703263" y="1004888"/>
            <a:ext cx="3524250" cy="5672137"/>
          </a:xfrm>
          <a:prstGeom prst="rect">
            <a:avLst/>
          </a:prstGeom>
          <a:noFill/>
          <a:ln w="9525">
            <a:noFill/>
          </a:ln>
        </p:spPr>
      </p:pic>
      <p:sp>
        <p:nvSpPr>
          <p:cNvPr id="100" name="文本框 99"/>
          <p:cNvSpPr txBox="1"/>
          <p:nvPr/>
        </p:nvSpPr>
        <p:spPr>
          <a:xfrm>
            <a:off x="4711700" y="1476375"/>
            <a:ext cx="3975100" cy="414338"/>
          </a:xfrm>
          <a:prstGeom prst="rect">
            <a:avLst/>
          </a:prstGeom>
          <a:noFill/>
          <a:ln w="9525">
            <a:noFill/>
          </a:ln>
        </p:spPr>
        <p:txBody>
          <a:bodyPr wrap="square">
            <a:spAutoFit/>
          </a:bodyPr>
          <a:p>
            <a:r>
              <a:rPr lang="zh-CN" sz="1050" noProof="1">
                <a:latin typeface="Calibri" panose="020F0502020204030204" pitchFamily="34" charset="0"/>
                <a:ea typeface="宋体" panose="02010600030101010101" pitchFamily="2" charset="-122"/>
                <a:cs typeface="+mn-cs"/>
              </a:rPr>
              <a:t>思政元素</a:t>
            </a:r>
            <a:r>
              <a:rPr lang="zh-CN" altLang="en-US" sz="1050" noProof="1">
                <a:latin typeface="Calibri" panose="020F0502020204030204" pitchFamily="34" charset="0"/>
                <a:ea typeface="宋体" panose="02010600030101010101" pitchFamily="2" charset="-122"/>
                <a:cs typeface="+mn-cs"/>
              </a:rPr>
              <a:t>：</a:t>
            </a:r>
            <a:endParaRPr lang="zh-CN" altLang="en-US" sz="1050" noProof="1">
              <a:latin typeface="Calibri" panose="020F0502020204030204" pitchFamily="34" charset="0"/>
              <a:ea typeface="宋体" panose="02010600030101010101" pitchFamily="2" charset="-122"/>
            </a:endParaRPr>
          </a:p>
          <a:p>
            <a:r>
              <a:rPr lang="zh-CN" sz="1050" noProof="1">
                <a:latin typeface="Calibri" panose="020F0502020204030204" pitchFamily="34" charset="0"/>
                <a:ea typeface="宋体" panose="02010600030101010101" pitchFamily="2" charset="-122"/>
                <a:cs typeface="+mn-cs"/>
                <a:sym typeface="+mn-ea"/>
              </a:rPr>
              <a:t>中国载人深潜精神：</a:t>
            </a:r>
            <a:r>
              <a:rPr lang="zh-CN" sz="1050" noProof="1">
                <a:latin typeface="Calibri" panose="020F0502020204030204" pitchFamily="34" charset="0"/>
                <a:ea typeface="宋体" panose="02010600030101010101" pitchFamily="2" charset="-122"/>
                <a:cs typeface="+mn-cs"/>
              </a:rPr>
              <a:t>严谨求实、团结协作、拼搏奉献、勇攀高峰</a:t>
            </a:r>
            <a:endParaRPr lang="zh-CN" altLang="en-US" noProof="1"/>
          </a:p>
        </p:txBody>
      </p:sp>
      <p:sp>
        <p:nvSpPr>
          <p:cNvPr id="5" name="文本框 4"/>
          <p:cNvSpPr txBox="1"/>
          <p:nvPr/>
        </p:nvSpPr>
        <p:spPr>
          <a:xfrm>
            <a:off x="4711700" y="2219325"/>
            <a:ext cx="3886200" cy="576263"/>
          </a:xfrm>
          <a:prstGeom prst="rect">
            <a:avLst/>
          </a:prstGeom>
          <a:noFill/>
          <a:ln w="9525">
            <a:noFill/>
          </a:ln>
        </p:spPr>
        <p:txBody>
          <a:bodyPr wrap="square">
            <a:spAutoFit/>
          </a:bodyPr>
          <a:p>
            <a:r>
              <a:rPr lang="zh-CN" sz="1050" noProof="1">
                <a:latin typeface="Calibri" panose="020F0502020204030204" pitchFamily="34" charset="0"/>
                <a:ea typeface="宋体" panose="02010600030101010101" pitchFamily="2" charset="-122"/>
                <a:cs typeface="+mn-cs"/>
              </a:rPr>
              <a:t>奋斗者号载人舱球壳焊接：</a:t>
            </a:r>
            <a:endParaRPr lang="zh-CN" sz="1050" noProof="1">
              <a:latin typeface="Calibri" panose="020F0502020204030204" pitchFamily="34" charset="0"/>
              <a:ea typeface="宋体" panose="02010600030101010101" pitchFamily="2" charset="-122"/>
            </a:endParaRPr>
          </a:p>
          <a:p>
            <a:r>
              <a:rPr lang="zh-CN" sz="1050" noProof="1">
                <a:latin typeface="Calibri" panose="020F0502020204030204" pitchFamily="34" charset="0"/>
                <a:ea typeface="宋体" panose="02010600030101010101" pitchFamily="2" charset="-122"/>
                <a:cs typeface="+mn-cs"/>
                <a:sym typeface="+mn-ea"/>
              </a:rPr>
              <a:t>选用高强度、高韧性材料，</a:t>
            </a:r>
            <a:r>
              <a:rPr lang="zh-CN" sz="1050" noProof="1">
                <a:latin typeface="Calibri" panose="020F0502020204030204" pitchFamily="34" charset="0"/>
                <a:ea typeface="宋体" panose="02010600030101010101" pitchFamily="2" charset="-122"/>
                <a:cs typeface="+mn-cs"/>
              </a:rPr>
              <a:t>先进的真空电子束焊接工艺，只有牢固理解理论知识并扎实掌握技能才能承受不同压力的考验。</a:t>
            </a:r>
            <a:endParaRPr lang="zh-CN" sz="1050" noProof="1">
              <a:latin typeface="Calibri" panose="020F050202020403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1.1   </a:t>
            </a:r>
            <a:r>
              <a:rPr lang="zh-CN" altLang="zh-CN" sz="2800" dirty="0">
                <a:solidFill>
                  <a:srgbClr val="F2F2F2"/>
                </a:solidFill>
                <a:latin typeface="黑体" panose="02010609060101010101" pitchFamily="2" charset="-122"/>
                <a:ea typeface="黑体" panose="02010609060101010101" pitchFamily="2" charset="-122"/>
              </a:rPr>
              <a:t>天衣无缝</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认识焊接</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49672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j-ea"/>
                <a:ea typeface="+mj-ea"/>
                <a:cs typeface="+mn-cs"/>
              </a:rPr>
              <a:t>1.1.1</a:t>
            </a:r>
            <a:r>
              <a:rPr kumimoji="0" lang="zh-CN" altLang="zh-CN" sz="2400" b="1" i="0" u="none" strike="noStrike" kern="1200" cap="none" spc="0" normalizeH="0" baseline="0" noProof="0" dirty="0">
                <a:ln>
                  <a:noFill/>
                </a:ln>
                <a:solidFill>
                  <a:schemeClr val="lt1"/>
                </a:solidFill>
                <a:effectLst/>
                <a:uLnTx/>
                <a:uFillTx/>
                <a:latin typeface="+mj-ea"/>
                <a:ea typeface="+mj-ea"/>
                <a:cs typeface="+mn-cs"/>
              </a:rPr>
              <a:t>什么是焊接</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
        <p:nvSpPr>
          <p:cNvPr id="15363" name="Rectangle 8"/>
          <p:cNvSpPr/>
          <p:nvPr/>
        </p:nvSpPr>
        <p:spPr>
          <a:xfrm>
            <a:off x="395288" y="2060575"/>
            <a:ext cx="7920037" cy="2282825"/>
          </a:xfrm>
          <a:prstGeom prst="rect">
            <a:avLst/>
          </a:prstGeom>
          <a:noFill/>
          <a:ln w="9525">
            <a:noFill/>
          </a:ln>
        </p:spPr>
        <p:txBody>
          <a:bodyPr anchor="ctr" anchorCtr="0">
            <a:spAutoFit/>
          </a:bodyPr>
          <a:p>
            <a:pPr eaLnBrk="0" hangingPunct="0">
              <a:lnSpc>
                <a:spcPct val="120000"/>
              </a:lnSpc>
            </a:pPr>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、焊接可以节省金属材料，从而减轻结构重量；焊接接    头具有较高的强度。</a:t>
            </a:r>
            <a:endParaRPr lang="zh-CN" altLang="en-US" sz="2400" dirty="0">
              <a:latin typeface="Arial" panose="020B0604020202020204" pitchFamily="34" charset="0"/>
              <a:ea typeface="宋体" panose="02010600030101010101" pitchFamily="2" charset="-122"/>
            </a:endParaRPr>
          </a:p>
          <a:p>
            <a:pPr eaLnBrk="0" hangingPunct="0">
              <a:lnSpc>
                <a:spcPct val="120000"/>
              </a:lnSpc>
            </a:pPr>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、焊接工艺过程比较简单，生产率高。 </a:t>
            </a:r>
            <a:endParaRPr lang="zh-CN" altLang="en-US" sz="2400" dirty="0">
              <a:latin typeface="Arial" panose="020B0604020202020204" pitchFamily="34" charset="0"/>
              <a:ea typeface="宋体" panose="02010600030101010101" pitchFamily="2" charset="-122"/>
            </a:endParaRPr>
          </a:p>
          <a:p>
            <a:pPr eaLnBrk="0" hangingPunct="0">
              <a:lnSpc>
                <a:spcPct val="120000"/>
              </a:lnSpc>
            </a:pPr>
            <a:r>
              <a:rPr lang="en-US" altLang="zh-CN" sz="2400" dirty="0">
                <a:latin typeface="Arial" panose="020B0604020202020204" pitchFamily="34" charset="0"/>
                <a:ea typeface="宋体" panose="02010600030101010101" pitchFamily="2" charset="-122"/>
              </a:rPr>
              <a:t>3</a:t>
            </a:r>
            <a:r>
              <a:rPr lang="zh-CN" altLang="en-US" sz="2400" dirty="0">
                <a:latin typeface="Arial" panose="020B0604020202020204" pitchFamily="34" charset="0"/>
                <a:ea typeface="宋体" panose="02010600030101010101" pitchFamily="2" charset="-122"/>
              </a:rPr>
              <a:t>、焊接接头质量好。 </a:t>
            </a:r>
            <a:endParaRPr lang="zh-CN" altLang="en-US" sz="2400" dirty="0">
              <a:latin typeface="Arial" panose="020B0604020202020204" pitchFamily="34" charset="0"/>
              <a:ea typeface="宋体" panose="02010600030101010101" pitchFamily="2" charset="-122"/>
            </a:endParaRPr>
          </a:p>
          <a:p>
            <a:pPr eaLnBrk="0" hangingPunct="0">
              <a:lnSpc>
                <a:spcPct val="120000"/>
              </a:lnSpc>
            </a:pPr>
            <a:r>
              <a:rPr lang="en-US" altLang="zh-CN" sz="2400" dirty="0">
                <a:latin typeface="Arial" panose="020B0604020202020204" pitchFamily="34" charset="0"/>
                <a:ea typeface="宋体" panose="02010600030101010101" pitchFamily="2" charset="-122"/>
              </a:rPr>
              <a:t>4</a:t>
            </a:r>
            <a:r>
              <a:rPr lang="zh-CN" altLang="en-US" sz="2400" dirty="0">
                <a:latin typeface="Arial" panose="020B0604020202020204" pitchFamily="34" charset="0"/>
                <a:ea typeface="宋体" panose="02010600030101010101" pitchFamily="2" charset="-122"/>
              </a:rPr>
              <a:t>、焊接方法利用率高。 </a:t>
            </a:r>
            <a:endParaRPr lang="zh-CN" altLang="en-US" sz="2400" dirty="0">
              <a:latin typeface="Arial" panose="020B0604020202020204" pitchFamily="34" charset="0"/>
              <a:ea typeface="宋体" panose="02010600030101010101" pitchFamily="2" charset="-122"/>
            </a:endParaRPr>
          </a:p>
        </p:txBody>
      </p:sp>
      <p:sp>
        <p:nvSpPr>
          <p:cNvPr id="15364" name="Text Box 9"/>
          <p:cNvSpPr txBox="1"/>
          <p:nvPr/>
        </p:nvSpPr>
        <p:spPr>
          <a:xfrm>
            <a:off x="468313" y="1700213"/>
            <a:ext cx="2232025" cy="457200"/>
          </a:xfrm>
          <a:prstGeom prst="rect">
            <a:avLst/>
          </a:prstGeom>
          <a:noFill/>
          <a:ln w="9525">
            <a:noFill/>
          </a:ln>
        </p:spPr>
        <p:txBody>
          <a:bodyPr anchor="t" anchorCtr="0">
            <a:spAutoFit/>
          </a:bodyPr>
          <a:p>
            <a:pPr>
              <a:spcBef>
                <a:spcPct val="50000"/>
              </a:spcBef>
            </a:pPr>
            <a:r>
              <a:rPr lang="zh-CN" altLang="en-US" sz="2400" dirty="0">
                <a:latin typeface="Arial" panose="020B0604020202020204" pitchFamily="34" charset="0"/>
                <a:ea typeface="黑体" panose="02010609060101010101" pitchFamily="2" charset="-122"/>
              </a:rPr>
              <a:t>焊接优点：</a:t>
            </a:r>
            <a:endParaRPr lang="zh-CN" altLang="en-US" sz="2400" dirty="0">
              <a:latin typeface="Arial" panose="020B0604020202020204" pitchFamily="34" charset="0"/>
              <a:ea typeface="黑体" panose="02010609060101010101" pitchFamily="2" charset="-122"/>
            </a:endParaRPr>
          </a:p>
        </p:txBody>
      </p:sp>
      <p:sp>
        <p:nvSpPr>
          <p:cNvPr id="15365" name="Rectangle 10"/>
          <p:cNvSpPr/>
          <p:nvPr/>
        </p:nvSpPr>
        <p:spPr>
          <a:xfrm>
            <a:off x="395288" y="5013325"/>
            <a:ext cx="7920037" cy="1406525"/>
          </a:xfrm>
          <a:prstGeom prst="rect">
            <a:avLst/>
          </a:prstGeom>
          <a:noFill/>
          <a:ln w="9525">
            <a:noFill/>
          </a:ln>
        </p:spPr>
        <p:txBody>
          <a:bodyPr anchor="ctr" anchorCtr="0">
            <a:spAutoFit/>
          </a:bodyPr>
          <a:p>
            <a:pPr eaLnBrk="0" hangingPunct="0">
              <a:lnSpc>
                <a:spcPct val="120000"/>
              </a:lnSpc>
            </a:pPr>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、结构无可拆性。 </a:t>
            </a:r>
            <a:endParaRPr lang="zh-CN" altLang="en-US" sz="2400" dirty="0">
              <a:latin typeface="Arial" panose="020B0604020202020204" pitchFamily="34" charset="0"/>
              <a:ea typeface="宋体" panose="02010600030101010101" pitchFamily="2" charset="-122"/>
            </a:endParaRPr>
          </a:p>
          <a:p>
            <a:pPr eaLnBrk="0" hangingPunct="0">
              <a:lnSpc>
                <a:spcPct val="120000"/>
              </a:lnSpc>
            </a:pPr>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、产生焊接残余应力和焊接变形。  </a:t>
            </a:r>
            <a:endParaRPr lang="zh-CN" altLang="en-US" sz="2400" dirty="0">
              <a:latin typeface="Arial" panose="020B0604020202020204" pitchFamily="34" charset="0"/>
              <a:ea typeface="宋体" panose="02010600030101010101" pitchFamily="2" charset="-122"/>
            </a:endParaRPr>
          </a:p>
          <a:p>
            <a:pPr eaLnBrk="0" hangingPunct="0">
              <a:lnSpc>
                <a:spcPct val="120000"/>
              </a:lnSpc>
            </a:pPr>
            <a:r>
              <a:rPr lang="en-US" altLang="zh-CN" sz="2400" dirty="0">
                <a:latin typeface="Arial" panose="020B0604020202020204" pitchFamily="34" charset="0"/>
                <a:ea typeface="宋体" panose="02010600030101010101" pitchFamily="2" charset="-122"/>
              </a:rPr>
              <a:t>3</a:t>
            </a:r>
            <a:r>
              <a:rPr lang="zh-CN" altLang="en-US" sz="2400" dirty="0">
                <a:latin typeface="Arial" panose="020B0604020202020204" pitchFamily="34" charset="0"/>
                <a:ea typeface="宋体" panose="02010600030101010101" pitchFamily="2" charset="-122"/>
              </a:rPr>
              <a:t>、焊缝中容易产生焊接缺陷。</a:t>
            </a:r>
            <a:endParaRPr lang="zh-CN" altLang="en-US" sz="2400" dirty="0">
              <a:latin typeface="Arial" panose="020B0604020202020204" pitchFamily="34" charset="0"/>
              <a:ea typeface="宋体" panose="02010600030101010101" pitchFamily="2" charset="-122"/>
            </a:endParaRPr>
          </a:p>
        </p:txBody>
      </p:sp>
      <p:sp>
        <p:nvSpPr>
          <p:cNvPr id="15366" name="Text Box 11"/>
          <p:cNvSpPr txBox="1"/>
          <p:nvPr/>
        </p:nvSpPr>
        <p:spPr>
          <a:xfrm>
            <a:off x="395288" y="4437063"/>
            <a:ext cx="2232025" cy="457200"/>
          </a:xfrm>
          <a:prstGeom prst="rect">
            <a:avLst/>
          </a:prstGeom>
          <a:noFill/>
          <a:ln w="9525">
            <a:noFill/>
          </a:ln>
        </p:spPr>
        <p:txBody>
          <a:bodyPr anchor="t" anchorCtr="0">
            <a:spAutoFit/>
          </a:bodyPr>
          <a:p>
            <a:pPr>
              <a:spcBef>
                <a:spcPct val="50000"/>
              </a:spcBef>
            </a:pPr>
            <a:r>
              <a:rPr lang="zh-CN" altLang="en-US" sz="2400" dirty="0">
                <a:latin typeface="Arial" panose="020B0604020202020204" pitchFamily="34" charset="0"/>
                <a:ea typeface="黑体" panose="02010609060101010101" pitchFamily="2" charset="-122"/>
              </a:rPr>
              <a:t>焊接缺点：</a:t>
            </a:r>
            <a:endParaRPr lang="zh-CN" altLang="en-US" sz="2400" dirty="0">
              <a:latin typeface="Arial" panose="020B0604020202020204" pitchFamily="34" charset="0"/>
              <a:ea typeface="黑体" panose="0201060906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1.1   </a:t>
            </a:r>
            <a:r>
              <a:rPr lang="zh-CN" altLang="zh-CN" sz="2800" dirty="0">
                <a:solidFill>
                  <a:srgbClr val="F2F2F2"/>
                </a:solidFill>
                <a:latin typeface="黑体" panose="02010609060101010101" pitchFamily="2" charset="-122"/>
                <a:ea typeface="黑体" panose="02010609060101010101" pitchFamily="2" charset="-122"/>
              </a:rPr>
              <a:t>天衣无缝</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认识焊接</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49672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1.1.2</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古代焊接技术</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16387" name="Rectangle 4"/>
          <p:cNvSpPr/>
          <p:nvPr/>
        </p:nvSpPr>
        <p:spPr>
          <a:xfrm>
            <a:off x="395288" y="1700213"/>
            <a:ext cx="7920037" cy="968375"/>
          </a:xfrm>
          <a:prstGeom prst="rect">
            <a:avLst/>
          </a:prstGeom>
          <a:noFill/>
          <a:ln w="9525">
            <a:noFill/>
          </a:ln>
        </p:spPr>
        <p:txBody>
          <a:bodyPr anchor="ctr" anchorCtr="0">
            <a:spAutoFit/>
          </a:bodyPr>
          <a:p>
            <a:pPr eaLnBrk="0" hangingPunct="0">
              <a:lnSpc>
                <a:spcPct val="120000"/>
              </a:lnSpc>
            </a:pPr>
            <a:r>
              <a:rPr lang="zh-CN" altLang="en-US" sz="2400" dirty="0">
                <a:latin typeface="Arial" panose="020B0604020202020204" pitchFamily="34" charset="0"/>
                <a:ea typeface="宋体" panose="02010600030101010101" pitchFamily="2" charset="-122"/>
              </a:rPr>
              <a:t>    焊接技术是随着金属的应用而出现的，古代的焊接方法主要是铸焊、钎焊和锻焊。</a:t>
            </a:r>
            <a:endParaRPr lang="zh-CN" altLang="en-US" sz="2400" dirty="0">
              <a:latin typeface="Arial" panose="020B0604020202020204" pitchFamily="34" charset="0"/>
              <a:ea typeface="宋体" panose="02010600030101010101" pitchFamily="2" charset="-122"/>
            </a:endParaRPr>
          </a:p>
        </p:txBody>
      </p:sp>
      <p:sp>
        <p:nvSpPr>
          <p:cNvPr id="16388" name="Rectangle 6"/>
          <p:cNvSpPr/>
          <p:nvPr/>
        </p:nvSpPr>
        <p:spPr>
          <a:xfrm>
            <a:off x="539750" y="3068638"/>
            <a:ext cx="5429250" cy="457200"/>
          </a:xfrm>
          <a:prstGeom prst="rect">
            <a:avLst/>
          </a:prstGeom>
          <a:noFill/>
          <a:ln w="9525">
            <a:noFill/>
          </a:ln>
        </p:spPr>
        <p:txBody>
          <a:bodyPr wrap="none" anchor="ctr" anchorCtr="0">
            <a:spAutoFit/>
          </a:bodyPr>
          <a:p>
            <a:pPr eaLnBrk="0" hangingPunct="0"/>
            <a:r>
              <a:rPr lang="zh-CN" altLang="en-US" sz="2400" dirty="0">
                <a:latin typeface="Arial" panose="020B0604020202020204" pitchFamily="34" charset="0"/>
                <a:ea typeface="宋体" panose="02010600030101010101" pitchFamily="2" charset="-122"/>
              </a:rPr>
              <a:t>中国古代焊接成就</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秦始皇陵铜车马</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pic>
        <p:nvPicPr>
          <p:cNvPr id="16389" name="Picture 7" descr="96c30dd4f6f9a2538019494f0f4fe66c"/>
          <p:cNvPicPr preferRelativeResize="0"/>
          <p:nvPr/>
        </p:nvPicPr>
        <p:blipFill>
          <a:blip r:embed="rId1"/>
          <a:stretch>
            <a:fillRect/>
          </a:stretch>
        </p:blipFill>
        <p:spPr>
          <a:xfrm>
            <a:off x="900113" y="3933825"/>
            <a:ext cx="3097212" cy="1871663"/>
          </a:xfrm>
          <a:prstGeom prst="rect">
            <a:avLst/>
          </a:prstGeom>
          <a:noFill/>
          <a:ln w="9525">
            <a:noFill/>
          </a:ln>
        </p:spPr>
      </p:pic>
      <p:pic>
        <p:nvPicPr>
          <p:cNvPr id="16390" name="Picture 8" descr="300000894425128082367792344_950"/>
          <p:cNvPicPr preferRelativeResize="0"/>
          <p:nvPr/>
        </p:nvPicPr>
        <p:blipFill>
          <a:blip r:embed="rId2"/>
          <a:stretch>
            <a:fillRect/>
          </a:stretch>
        </p:blipFill>
        <p:spPr>
          <a:xfrm>
            <a:off x="4572000" y="3933825"/>
            <a:ext cx="2879725" cy="1871663"/>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1.1   </a:t>
            </a:r>
            <a:r>
              <a:rPr lang="zh-CN" altLang="zh-CN" sz="2800" dirty="0">
                <a:solidFill>
                  <a:srgbClr val="F2F2F2"/>
                </a:solidFill>
                <a:latin typeface="黑体" panose="02010609060101010101" pitchFamily="2" charset="-122"/>
                <a:ea typeface="黑体" panose="02010609060101010101" pitchFamily="2" charset="-122"/>
              </a:rPr>
              <a:t>天衣无缝</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认识焊接</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49672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1.1.2</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古代焊接技术</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17411" name="Rectangle 4"/>
          <p:cNvSpPr/>
          <p:nvPr/>
        </p:nvSpPr>
        <p:spPr>
          <a:xfrm>
            <a:off x="539750" y="1773238"/>
            <a:ext cx="7920038" cy="3597275"/>
          </a:xfrm>
          <a:prstGeom prst="rect">
            <a:avLst/>
          </a:prstGeom>
          <a:noFill/>
          <a:ln w="9525">
            <a:noFill/>
          </a:ln>
        </p:spPr>
        <p:txBody>
          <a:bodyPr anchor="ctr" anchorCtr="0">
            <a:spAutoFit/>
          </a:bodyPr>
          <a:p>
            <a:pPr eaLnBrk="0" hangingPunct="0">
              <a:lnSpc>
                <a:spcPct val="120000"/>
              </a:lnSpc>
            </a:pPr>
            <a:r>
              <a:rPr lang="zh-CN" altLang="en-US" sz="2400" dirty="0">
                <a:latin typeface="宋体" panose="02010600030101010101" pitchFamily="2" charset="-122"/>
                <a:ea typeface="宋体" panose="02010600030101010101" pitchFamily="2" charset="-122"/>
              </a:rPr>
              <a:t>铜车马主体为青铜所铸，被誉为“青铜之冠”。 </a:t>
            </a:r>
            <a:endParaRPr lang="zh-CN" altLang="en-US" sz="2400" dirty="0">
              <a:latin typeface="宋体" panose="02010600030101010101" pitchFamily="2" charset="-122"/>
              <a:ea typeface="宋体" panose="02010600030101010101" pitchFamily="2" charset="-122"/>
            </a:endParaRPr>
          </a:p>
          <a:p>
            <a:pPr eaLnBrk="0" hangingPunct="0">
              <a:lnSpc>
                <a:spcPct val="120000"/>
              </a:lnSpc>
            </a:pPr>
            <a:r>
              <a:rPr lang="zh-CN" altLang="en-US" sz="2400" dirty="0">
                <a:latin typeface="宋体" panose="02010600030101010101" pitchFamily="2" charset="-122"/>
                <a:ea typeface="宋体" panose="02010600030101010101" pitchFamily="2" charset="-122"/>
              </a:rPr>
              <a:t>    铸焊是铜车马铸造中使用最多的一种方法，其中包括熔化铸焊法、铸接法、铸补法。熔化焊接的典型铸件是</a:t>
            </a: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号车车轼与车厢板的连接，其焊缝长达</a:t>
            </a:r>
            <a:r>
              <a:rPr lang="en-US" altLang="zh-CN" sz="2400" dirty="0">
                <a:latin typeface="宋体" panose="02010600030101010101" pitchFamily="2" charset="-122"/>
                <a:ea typeface="宋体" panose="02010600030101010101" pitchFamily="2" charset="-122"/>
              </a:rPr>
              <a:t>72</a:t>
            </a:r>
            <a:r>
              <a:rPr lang="zh-CN" altLang="en-US" sz="2400" dirty="0">
                <a:latin typeface="宋体" panose="02010600030101010101" pitchFamily="2" charset="-122"/>
                <a:ea typeface="宋体" panose="02010600030101010101" pitchFamily="2" charset="-122"/>
              </a:rPr>
              <a:t>厘米。</a:t>
            </a:r>
            <a:endParaRPr lang="zh-CN" altLang="en-US" sz="2400" dirty="0">
              <a:latin typeface="宋体" panose="02010600030101010101" pitchFamily="2" charset="-122"/>
              <a:ea typeface="宋体" panose="02010600030101010101" pitchFamily="2" charset="-122"/>
            </a:endParaRPr>
          </a:p>
          <a:p>
            <a:pPr eaLnBrk="0" hangingPunct="0">
              <a:lnSpc>
                <a:spcPct val="120000"/>
              </a:lnSpc>
            </a:pPr>
            <a:r>
              <a:rPr lang="zh-CN" altLang="en-US" sz="2400" dirty="0">
                <a:latin typeface="宋体" panose="02010600030101010101" pitchFamily="2" charset="-122"/>
                <a:ea typeface="宋体" panose="02010600030101010101" pitchFamily="2" charset="-122"/>
              </a:rPr>
              <a:t>    钎焊使用在铜车马的两侧窗户上，小型零部件常常用这种焊接技术。 </a:t>
            </a:r>
            <a:endParaRPr lang="zh-CN" altLang="en-US" sz="2400" dirty="0">
              <a:latin typeface="宋体" panose="02010600030101010101" pitchFamily="2" charset="-122"/>
              <a:ea typeface="宋体" panose="02010600030101010101" pitchFamily="2" charset="-122"/>
            </a:endParaRPr>
          </a:p>
          <a:p>
            <a:pPr eaLnBrk="0" hangingPunct="0">
              <a:lnSpc>
                <a:spcPct val="120000"/>
              </a:lnSpc>
            </a:pPr>
            <a:r>
              <a:rPr lang="zh-CN" altLang="en-US" sz="2400" dirty="0">
                <a:latin typeface="宋体" panose="02010600030101010101" pitchFamily="2" charset="-122"/>
                <a:ea typeface="宋体" panose="02010600030101010101" pitchFamily="2" charset="-122"/>
              </a:rPr>
              <a:t>    铜车上方壶的铜链是用很细的铜丝弯曲组成的双曲链环，是用直径只有</a:t>
            </a:r>
            <a:r>
              <a:rPr lang="en-US" altLang="zh-CN" sz="2400" dirty="0">
                <a:latin typeface="宋体" panose="02010600030101010101" pitchFamily="2" charset="-122"/>
                <a:ea typeface="宋体" panose="02010600030101010101" pitchFamily="2" charset="-122"/>
              </a:rPr>
              <a:t>0.5</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1mm</a:t>
            </a:r>
            <a:r>
              <a:rPr lang="zh-CN" altLang="en-US" sz="2400" dirty="0">
                <a:latin typeface="宋体" panose="02010600030101010101" pitchFamily="2" charset="-122"/>
                <a:ea typeface="宋体" panose="02010600030101010101" pitchFamily="2" charset="-122"/>
              </a:rPr>
              <a:t>的环形铜丝对接钎焊成的。</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1.1   </a:t>
            </a:r>
            <a:r>
              <a:rPr lang="zh-CN" altLang="zh-CN" sz="2800" dirty="0">
                <a:solidFill>
                  <a:srgbClr val="F2F2F2"/>
                </a:solidFill>
                <a:latin typeface="黑体" panose="02010609060101010101" pitchFamily="2" charset="-122"/>
                <a:ea typeface="黑体" panose="02010609060101010101" pitchFamily="2" charset="-122"/>
              </a:rPr>
              <a:t>天衣无缝</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认识焊接</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49672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1.1.3</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近代焊接技术</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18435" name="Rectangle 4"/>
          <p:cNvSpPr/>
          <p:nvPr/>
        </p:nvSpPr>
        <p:spPr>
          <a:xfrm>
            <a:off x="468313" y="1711325"/>
            <a:ext cx="8135937" cy="3878263"/>
          </a:xfrm>
          <a:prstGeom prst="rect">
            <a:avLst/>
          </a:prstGeom>
          <a:noFill/>
          <a:ln w="9525">
            <a:noFill/>
          </a:ln>
        </p:spPr>
        <p:txBody>
          <a:bodyPr anchor="ctr" anchorCtr="0">
            <a:spAutoFit/>
          </a:bodyPr>
          <a:p>
            <a:pPr>
              <a:lnSpc>
                <a:spcPct val="115000"/>
              </a:lnSpc>
            </a:pPr>
            <a:r>
              <a:rPr lang="zh-CN" altLang="en-US" sz="2400" dirty="0">
                <a:latin typeface="宋体" panose="02010600030101010101" pitchFamily="2" charset="-122"/>
                <a:ea typeface="宋体" panose="02010600030101010101" pitchFamily="2" charset="-122"/>
              </a:rPr>
              <a:t>    近代焊接技术，是从</a:t>
            </a:r>
            <a:r>
              <a:rPr lang="en-US" altLang="zh-CN" sz="2400" dirty="0">
                <a:latin typeface="宋体" panose="02010600030101010101" pitchFamily="2" charset="-122"/>
                <a:ea typeface="宋体" panose="02010600030101010101" pitchFamily="2" charset="-122"/>
              </a:rPr>
              <a:t>1885</a:t>
            </a:r>
            <a:r>
              <a:rPr lang="zh-CN" altLang="en-US" sz="2400" dirty="0">
                <a:latin typeface="宋体" panose="02010600030101010101" pitchFamily="2" charset="-122"/>
                <a:ea typeface="宋体" panose="02010600030101010101" pitchFamily="2" charset="-122"/>
              </a:rPr>
              <a:t>年出现碳弧焊开始，直到</a:t>
            </a:r>
            <a:r>
              <a:rPr lang="en-US" altLang="zh-CN" sz="2400" dirty="0">
                <a:latin typeface="宋体" panose="02010600030101010101" pitchFamily="2" charset="-122"/>
                <a:ea typeface="宋体" panose="02010600030101010101" pitchFamily="2" charset="-122"/>
              </a:rPr>
              <a:t>20</a:t>
            </a:r>
            <a:r>
              <a:rPr lang="zh-CN" altLang="en-US" sz="2400" dirty="0">
                <a:latin typeface="宋体" panose="02010600030101010101" pitchFamily="2" charset="-122"/>
                <a:ea typeface="宋体" panose="02010600030101010101" pitchFamily="2" charset="-122"/>
              </a:rPr>
              <a:t>世纪</a:t>
            </a:r>
            <a:r>
              <a:rPr lang="en-US" altLang="zh-CN" sz="2400" dirty="0">
                <a:latin typeface="宋体" panose="02010600030101010101" pitchFamily="2" charset="-122"/>
                <a:ea typeface="宋体" panose="02010600030101010101" pitchFamily="2" charset="-122"/>
              </a:rPr>
              <a:t>40</a:t>
            </a:r>
            <a:r>
              <a:rPr lang="zh-CN" altLang="en-US" sz="2400" dirty="0">
                <a:latin typeface="宋体" panose="02010600030101010101" pitchFamily="2" charset="-122"/>
                <a:ea typeface="宋体" panose="02010600030101010101" pitchFamily="2" charset="-122"/>
              </a:rPr>
              <a:t>年代才形成较完整的焊接工艺方法体系。特别是</a:t>
            </a:r>
            <a:r>
              <a:rPr lang="en-US" altLang="zh-CN" sz="2400" dirty="0">
                <a:latin typeface="宋体" panose="02010600030101010101" pitchFamily="2" charset="-122"/>
                <a:ea typeface="宋体" panose="02010600030101010101" pitchFamily="2" charset="-122"/>
              </a:rPr>
              <a:t>40</a:t>
            </a:r>
            <a:r>
              <a:rPr lang="zh-CN" altLang="en-US" sz="2400" dirty="0">
                <a:latin typeface="宋体" panose="02010600030101010101" pitchFamily="2" charset="-122"/>
                <a:ea typeface="宋体" panose="02010600030101010101" pitchFamily="2" charset="-122"/>
              </a:rPr>
              <a:t>年代初期出现了优质电焊条后，焊接技术得到了一次飞跃。五十年代的电渣焊、各种气体保护焊、超声波焊，六十年代的等离子焊、电子束焊、激光焊等先进焊接方法的不断涌现，使焊接达到了一个新的水平。近年来对能量束焊接、太阳能焊接、冷压焊等新的焊接方法也正在研究和使用，尤其是在焊接工艺自动控制方面有了很大的发展，焊接过程中采用工业机器人，使焊接工艺自动化达到了一个崭新的阶段， </a:t>
            </a: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1.1   </a:t>
            </a:r>
            <a:r>
              <a:rPr lang="zh-CN" altLang="zh-CN" sz="2800" dirty="0">
                <a:solidFill>
                  <a:srgbClr val="F2F2F2"/>
                </a:solidFill>
                <a:latin typeface="黑体" panose="02010609060101010101" pitchFamily="2" charset="-122"/>
                <a:ea typeface="黑体" panose="02010609060101010101" pitchFamily="2" charset="-122"/>
              </a:rPr>
              <a:t>天衣无缝</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认识焊接</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49672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1.1.3</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近代焊接技术</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19459" name="Rectangle 4"/>
          <p:cNvSpPr/>
          <p:nvPr/>
        </p:nvSpPr>
        <p:spPr>
          <a:xfrm>
            <a:off x="395288" y="2205038"/>
            <a:ext cx="8135937" cy="4298950"/>
          </a:xfrm>
          <a:prstGeom prst="rect">
            <a:avLst/>
          </a:prstGeom>
          <a:noFill/>
          <a:ln w="9525">
            <a:noFill/>
          </a:ln>
        </p:spPr>
        <p:txBody>
          <a:bodyPr anchor="ctr" anchorCtr="0">
            <a:spAutoFit/>
          </a:bodyPr>
          <a:p>
            <a:pPr>
              <a:lnSpc>
                <a:spcPct val="115000"/>
              </a:lnSpc>
            </a:pPr>
            <a:r>
              <a:rPr lang="zh-CN" altLang="en-US" sz="2400" dirty="0">
                <a:latin typeface="Times New Roman" panose="02020603050405020304" pitchFamily="18" charset="0"/>
                <a:ea typeface="宋体" panose="02010600030101010101" pitchFamily="2" charset="-122"/>
              </a:rPr>
              <a:t>公元前</a:t>
            </a:r>
            <a:r>
              <a:rPr lang="en-US" altLang="zh-CN" sz="2400" dirty="0">
                <a:latin typeface="Times New Roman" panose="02020603050405020304" pitchFamily="18" charset="0"/>
                <a:ea typeface="宋体" panose="02010600030101010101" pitchFamily="2" charset="-122"/>
              </a:rPr>
              <a:t>2000</a:t>
            </a:r>
            <a:r>
              <a:rPr lang="zh-CN" altLang="en-US" sz="2400" dirty="0">
                <a:latin typeface="Times New Roman" panose="02020603050405020304" pitchFamily="18" charset="0"/>
                <a:ea typeface="宋体" panose="02010600030101010101" pitchFamily="2" charset="-122"/>
              </a:rPr>
              <a:t>多年中国的殷朝采用铸焊制造兵器。</a:t>
            </a:r>
            <a:br>
              <a:rPr lang="zh-CN" altLang="en-US" sz="2400" dirty="0">
                <a:latin typeface="Times New Roman" panose="02020603050405020304" pitchFamily="18" charset="0"/>
                <a:ea typeface="宋体" panose="02010600030101010101" pitchFamily="2" charset="-122"/>
              </a:rPr>
            </a:br>
            <a:r>
              <a:rPr lang="en-US" altLang="zh-CN" sz="2400" dirty="0">
                <a:latin typeface="Times New Roman" panose="02020603050405020304" pitchFamily="18" charset="0"/>
                <a:ea typeface="宋体" panose="02010600030101010101" pitchFamily="2" charset="-122"/>
              </a:rPr>
              <a:t>1801</a:t>
            </a:r>
            <a:r>
              <a:rPr lang="zh-CN" altLang="en-US" sz="2400" dirty="0">
                <a:latin typeface="Times New Roman" panose="02020603050405020304" pitchFamily="18" charset="0"/>
                <a:ea typeface="宋体" panose="02010600030101010101" pitchFamily="2" charset="-122"/>
              </a:rPr>
              <a:t>年：英国</a:t>
            </a:r>
            <a:r>
              <a:rPr lang="en-US" altLang="zh-CN" sz="2400" dirty="0">
                <a:latin typeface="Times New Roman" panose="02020603050405020304" pitchFamily="18" charset="0"/>
                <a:ea typeface="宋体" panose="02010600030101010101" pitchFamily="2" charset="-122"/>
              </a:rPr>
              <a:t>H.Davy</a:t>
            </a:r>
            <a:r>
              <a:rPr lang="zh-CN" altLang="en-US" sz="2400" dirty="0">
                <a:latin typeface="Times New Roman" panose="02020603050405020304" pitchFamily="18" charset="0"/>
                <a:ea typeface="宋体" panose="02010600030101010101" pitchFamily="2" charset="-122"/>
              </a:rPr>
              <a:t>发现电弧。 </a:t>
            </a:r>
            <a:endParaRPr lang="zh-CN" altLang="en-US" sz="2400" dirty="0">
              <a:latin typeface="Times New Roman" panose="02020603050405020304" pitchFamily="18" charset="0"/>
              <a:ea typeface="宋体" panose="02010600030101010101" pitchFamily="2" charset="-122"/>
            </a:endParaRPr>
          </a:p>
          <a:p>
            <a:pPr>
              <a:lnSpc>
                <a:spcPct val="115000"/>
              </a:lnSpc>
            </a:pPr>
            <a:r>
              <a:rPr lang="en-US" altLang="zh-CN" sz="2400" dirty="0">
                <a:latin typeface="Times New Roman" panose="02020603050405020304" pitchFamily="18" charset="0"/>
                <a:ea typeface="宋体" panose="02010600030101010101" pitchFamily="2" charset="-122"/>
              </a:rPr>
              <a:t>1888</a:t>
            </a:r>
            <a:r>
              <a:rPr lang="zh-CN" altLang="en-US" sz="2400" dirty="0">
                <a:latin typeface="Times New Roman" panose="02020603050405020304" pitchFamily="18" charset="0"/>
                <a:ea typeface="宋体" panose="02010600030101010101" pitchFamily="2" charset="-122"/>
              </a:rPr>
              <a:t>年：俄罗斯人</a:t>
            </a:r>
            <a:r>
              <a:rPr lang="en-US" altLang="zh-CN" sz="2400" dirty="0">
                <a:latin typeface="Times New Roman" panose="02020603050405020304" pitchFamily="18" charset="0"/>
                <a:ea typeface="Arial Unicode MS" pitchFamily="34" charset="-122"/>
              </a:rPr>
              <a:t>H.г.Cлавянов</a:t>
            </a:r>
            <a:r>
              <a:rPr lang="zh-CN" altLang="en-US" sz="2400" dirty="0">
                <a:latin typeface="Times New Roman" panose="02020603050405020304" pitchFamily="18" charset="0"/>
                <a:ea typeface="宋体" panose="02010600030101010101" pitchFamily="2" charset="-122"/>
              </a:rPr>
              <a:t>发明金属极电弧焊。 </a:t>
            </a:r>
            <a:endParaRPr lang="zh-CN" altLang="en-US" sz="2400" dirty="0">
              <a:latin typeface="Times New Roman" panose="02020603050405020304" pitchFamily="18" charset="0"/>
              <a:ea typeface="宋体" panose="02010600030101010101" pitchFamily="2" charset="-122"/>
            </a:endParaRPr>
          </a:p>
          <a:p>
            <a:pPr>
              <a:lnSpc>
                <a:spcPct val="115000"/>
              </a:lnSpc>
            </a:pPr>
            <a:r>
              <a:rPr lang="en-US" altLang="zh-CN" sz="2400" dirty="0">
                <a:latin typeface="Times New Roman" panose="02020603050405020304" pitchFamily="18" charset="0"/>
                <a:ea typeface="宋体" panose="02010600030101010101" pitchFamily="2" charset="-122"/>
              </a:rPr>
              <a:t>1909</a:t>
            </a:r>
            <a:r>
              <a:rPr lang="zh-CN" altLang="en-US" sz="2400" dirty="0">
                <a:latin typeface="Times New Roman" panose="02020603050405020304" pitchFamily="18" charset="0"/>
                <a:ea typeface="宋体" panose="02010600030101010101" pitchFamily="2" charset="-122"/>
              </a:rPr>
              <a:t>年：</a:t>
            </a:r>
            <a:r>
              <a:rPr lang="en-US" altLang="zh-CN" sz="2400" dirty="0">
                <a:latin typeface="Times New Roman" panose="02020603050405020304" pitchFamily="18" charset="0"/>
                <a:ea typeface="宋体" panose="02010600030101010101" pitchFamily="2" charset="-122"/>
              </a:rPr>
              <a:t>Schonherr</a:t>
            </a:r>
            <a:r>
              <a:rPr lang="zh-CN" altLang="en-US" sz="2400" dirty="0">
                <a:latin typeface="Times New Roman" panose="02020603050405020304" pitchFamily="18" charset="0"/>
                <a:ea typeface="宋体" panose="02010600030101010101" pitchFamily="2" charset="-122"/>
              </a:rPr>
              <a:t>发明了等离子弧。 </a:t>
            </a:r>
            <a:br>
              <a:rPr lang="zh-CN" altLang="en-US" sz="2400" dirty="0">
                <a:latin typeface="Times New Roman" panose="02020603050405020304" pitchFamily="18" charset="0"/>
                <a:ea typeface="宋体" panose="02010600030101010101" pitchFamily="2" charset="-122"/>
              </a:rPr>
            </a:br>
            <a:r>
              <a:rPr lang="en-US" altLang="zh-CN" sz="2400" dirty="0">
                <a:latin typeface="Times New Roman" panose="02020603050405020304" pitchFamily="18" charset="0"/>
                <a:ea typeface="宋体" panose="02010600030101010101" pitchFamily="2" charset="-122"/>
              </a:rPr>
              <a:t>1930</a:t>
            </a:r>
            <a:r>
              <a:rPr lang="zh-CN" altLang="en-US" sz="2400" dirty="0">
                <a:latin typeface="Times New Roman" panose="02020603050405020304" pitchFamily="18" charset="0"/>
                <a:ea typeface="宋体" panose="02010600030101010101" pitchFamily="2" charset="-122"/>
              </a:rPr>
              <a:t>年：前苏联罗比诺夫发明埋弧焊。 </a:t>
            </a:r>
            <a:endParaRPr lang="zh-CN" altLang="en-US" sz="2400" dirty="0">
              <a:latin typeface="Times New Roman" panose="02020603050405020304" pitchFamily="18" charset="0"/>
              <a:ea typeface="宋体" panose="02010600030101010101" pitchFamily="2" charset="-122"/>
            </a:endParaRPr>
          </a:p>
          <a:p>
            <a:pPr>
              <a:lnSpc>
                <a:spcPct val="115000"/>
              </a:lnSpc>
            </a:pPr>
            <a:r>
              <a:rPr lang="en-US" altLang="zh-CN" sz="2400" dirty="0">
                <a:latin typeface="Times New Roman" panose="02020603050405020304" pitchFamily="18" charset="0"/>
                <a:ea typeface="宋体" panose="02010600030101010101" pitchFamily="2" charset="-122"/>
              </a:rPr>
              <a:t>1941</a:t>
            </a:r>
            <a:r>
              <a:rPr lang="zh-CN" altLang="en-US" sz="2400" dirty="0">
                <a:latin typeface="Times New Roman" panose="02020603050405020304" pitchFamily="18" charset="0"/>
                <a:ea typeface="宋体" panose="02010600030101010101" pitchFamily="2" charset="-122"/>
              </a:rPr>
              <a:t>年：美国人</a:t>
            </a:r>
            <a:r>
              <a:rPr lang="en-US" altLang="zh-CN" sz="2400" dirty="0">
                <a:latin typeface="Times New Roman" panose="02020603050405020304" pitchFamily="18" charset="0"/>
                <a:ea typeface="宋体" panose="02010600030101010101" pitchFamily="2" charset="-122"/>
              </a:rPr>
              <a:t>Meredith</a:t>
            </a:r>
            <a:r>
              <a:rPr lang="zh-CN" altLang="en-US" sz="2400" dirty="0">
                <a:latin typeface="Times New Roman" panose="02020603050405020304" pitchFamily="18" charset="0"/>
                <a:ea typeface="宋体" panose="02010600030101010101" pitchFamily="2" charset="-122"/>
              </a:rPr>
              <a:t>发明了钨极惰性气体保护电弧焊 </a:t>
            </a:r>
            <a:endParaRPr lang="zh-CN" altLang="en-US" sz="2400" dirty="0">
              <a:latin typeface="Times New Roman" panose="02020603050405020304" pitchFamily="18" charset="0"/>
              <a:ea typeface="宋体" panose="02010600030101010101" pitchFamily="2" charset="-122"/>
            </a:endParaRPr>
          </a:p>
          <a:p>
            <a:pPr>
              <a:lnSpc>
                <a:spcPct val="115000"/>
              </a:lnSpc>
            </a:pPr>
            <a:r>
              <a:rPr lang="en-US" altLang="zh-CN" sz="2400" dirty="0">
                <a:latin typeface="Times New Roman" panose="02020603050405020304" pitchFamily="18" charset="0"/>
                <a:ea typeface="宋体" panose="02010600030101010101" pitchFamily="2" charset="-122"/>
              </a:rPr>
              <a:t>1953</a:t>
            </a:r>
            <a:r>
              <a:rPr lang="zh-CN" altLang="en-US" sz="2400" dirty="0">
                <a:latin typeface="Times New Roman" panose="02020603050405020304" pitchFamily="18" charset="0"/>
                <a:ea typeface="宋体" panose="02010600030101010101" pitchFamily="2" charset="-122"/>
              </a:rPr>
              <a:t>年：前苏联柳波夫斯基、日本关口等人发明</a:t>
            </a:r>
            <a:r>
              <a:rPr lang="en-US" altLang="zh-CN" sz="2400" dirty="0">
                <a:latin typeface="Times New Roman" panose="02020603050405020304" pitchFamily="18" charset="0"/>
                <a:ea typeface="宋体" panose="02010600030101010101" pitchFamily="2" charset="-122"/>
              </a:rPr>
              <a:t>CO</a:t>
            </a:r>
            <a:r>
              <a:rPr lang="en-US" altLang="zh-CN" sz="2400" baseline="-250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气体保护电弧焊。</a:t>
            </a:r>
            <a:endParaRPr lang="zh-CN" altLang="en-US" sz="2400" dirty="0">
              <a:latin typeface="Times New Roman" panose="02020603050405020304" pitchFamily="18" charset="0"/>
              <a:ea typeface="宋体" panose="02010600030101010101" pitchFamily="2" charset="-122"/>
            </a:endParaRPr>
          </a:p>
          <a:p>
            <a:pPr>
              <a:lnSpc>
                <a:spcPct val="115000"/>
              </a:lnSpc>
            </a:pPr>
            <a:r>
              <a:rPr lang="en-US" altLang="zh-CN" sz="2400" dirty="0">
                <a:latin typeface="Times New Roman" panose="02020603050405020304" pitchFamily="18" charset="0"/>
                <a:ea typeface="宋体" panose="02010600030101010101" pitchFamily="2" charset="-122"/>
              </a:rPr>
              <a:t>1991</a:t>
            </a:r>
            <a:r>
              <a:rPr lang="zh-CN" altLang="en-US" sz="2400" dirty="0">
                <a:latin typeface="Times New Roman" panose="02020603050405020304" pitchFamily="18" charset="0"/>
                <a:ea typeface="宋体" panose="02010600030101010101" pitchFamily="2" charset="-122"/>
              </a:rPr>
              <a:t>年：英国焊接研究所发明了搅拌摩擦焊，成功的焊接了铝合金平板。 </a:t>
            </a:r>
            <a:endParaRPr lang="en-US" altLang="zh-CN" sz="2400" dirty="0">
              <a:latin typeface="Times New Roman" panose="02020603050405020304" pitchFamily="18" charset="0"/>
              <a:ea typeface="宋体" panose="02010600030101010101" pitchFamily="2" charset="-122"/>
            </a:endParaRPr>
          </a:p>
        </p:txBody>
      </p:sp>
      <p:sp>
        <p:nvSpPr>
          <p:cNvPr id="19460" name="Rectangle 5"/>
          <p:cNvSpPr/>
          <p:nvPr/>
        </p:nvSpPr>
        <p:spPr>
          <a:xfrm>
            <a:off x="684213" y="1628775"/>
            <a:ext cx="3295650" cy="457200"/>
          </a:xfrm>
          <a:prstGeom prst="rect">
            <a:avLst/>
          </a:prstGeom>
          <a:noFill/>
          <a:ln w="9525">
            <a:noFill/>
          </a:ln>
        </p:spPr>
        <p:txBody>
          <a:bodyPr wrap="none" anchor="ctr" anchorCtr="0">
            <a:spAutoFit/>
          </a:bodyPr>
          <a:p>
            <a:pPr eaLnBrk="0" hangingPunct="0"/>
            <a:r>
              <a:rPr lang="zh-CN" altLang="en-US" sz="2400" dirty="0">
                <a:latin typeface="Arial" panose="020B0604020202020204" pitchFamily="34" charset="0"/>
                <a:ea typeface="黑体" panose="02010609060101010101" pitchFamily="2" charset="-122"/>
              </a:rPr>
              <a:t>世界焊接历史发展历程</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
          <p:cNvSpPr>
            <a:spLocks noGrp="1"/>
          </p:cNvSpPr>
          <p:nvPr>
            <p:ph type="title"/>
          </p:nvPr>
        </p:nvSpPr>
        <p:spPr>
          <a:xfrm>
            <a:off x="457200" y="203200"/>
            <a:ext cx="8229600" cy="633413"/>
          </a:xfrm>
          <a:noFill/>
          <a:ln>
            <a:noFill/>
          </a:ln>
        </p:spPr>
        <p:txBody>
          <a:bodyPr anchor="t" anchorCtr="0"/>
          <a:p>
            <a:r>
              <a:rPr lang="en-US" altLang="zh-CN" sz="2800" dirty="0">
                <a:solidFill>
                  <a:srgbClr val="F2F2F2"/>
                </a:solidFill>
                <a:latin typeface="黑体" panose="02010609060101010101" pitchFamily="2" charset="-122"/>
                <a:ea typeface="黑体" panose="02010609060101010101" pitchFamily="2" charset="-122"/>
              </a:rPr>
              <a:t>1.1   </a:t>
            </a:r>
            <a:r>
              <a:rPr lang="zh-CN" altLang="zh-CN" sz="2800" dirty="0">
                <a:solidFill>
                  <a:srgbClr val="F2F2F2"/>
                </a:solidFill>
                <a:latin typeface="黑体" panose="02010609060101010101" pitchFamily="2" charset="-122"/>
                <a:ea typeface="黑体" panose="02010609060101010101" pitchFamily="2" charset="-122"/>
              </a:rPr>
              <a:t>天衣无缝</a:t>
            </a:r>
            <a:r>
              <a:rPr lang="en-US" altLang="zh-CN" sz="2800" dirty="0">
                <a:solidFill>
                  <a:srgbClr val="F2F2F2"/>
                </a:solidFill>
                <a:ea typeface="黑体" panose="02010609060101010101" pitchFamily="2" charset="-122"/>
              </a:rPr>
              <a:t>——</a:t>
            </a:r>
            <a:r>
              <a:rPr lang="zh-CN" altLang="zh-CN" sz="2800" dirty="0">
                <a:solidFill>
                  <a:srgbClr val="F2F2F2"/>
                </a:solidFill>
                <a:latin typeface="黑体" panose="02010609060101010101" pitchFamily="2" charset="-122"/>
                <a:ea typeface="黑体" panose="02010609060101010101" pitchFamily="2" charset="-122"/>
              </a:rPr>
              <a:t>认识焊接</a:t>
            </a:r>
            <a:endParaRPr lang="zh-CN" altLang="en-US" sz="2800" dirty="0">
              <a:solidFill>
                <a:srgbClr val="F2F2F2"/>
              </a:solidFill>
              <a:latin typeface="黑体" panose="02010609060101010101" pitchFamily="2" charset="-122"/>
              <a:ea typeface="黑体" panose="02010609060101010101" pitchFamily="2" charset="-122"/>
            </a:endParaRPr>
          </a:p>
        </p:txBody>
      </p:sp>
      <p:sp>
        <p:nvSpPr>
          <p:cNvPr id="4" name="矩形 3"/>
          <p:cNvSpPr/>
          <p:nvPr/>
        </p:nvSpPr>
        <p:spPr>
          <a:xfrm>
            <a:off x="468313" y="908050"/>
            <a:ext cx="49672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1.1.4</a:t>
            </a:r>
            <a:r>
              <a:rPr kumimoji="0" lang="zh-CN" altLang="en-US"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rPr>
              <a:t>现代焊接技术</a:t>
            </a:r>
            <a:endParaRPr kumimoji="0" lang="zh-CN" altLang="zh-CN" sz="2400" b="1" i="0" u="none" strike="noStrike" kern="1200" cap="none" spc="0" normalizeH="0" baseline="0" noProof="0" smtClean="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20483" name="Rectangle 4"/>
          <p:cNvSpPr/>
          <p:nvPr/>
        </p:nvSpPr>
        <p:spPr>
          <a:xfrm>
            <a:off x="250825" y="1989138"/>
            <a:ext cx="8135938" cy="2616200"/>
          </a:xfrm>
          <a:prstGeom prst="rect">
            <a:avLst/>
          </a:prstGeom>
          <a:noFill/>
          <a:ln w="9525">
            <a:noFill/>
          </a:ln>
        </p:spPr>
        <p:txBody>
          <a:bodyPr anchor="ctr" anchorCtr="0">
            <a:spAutoFit/>
          </a:bodyPr>
          <a:p>
            <a:pPr>
              <a:lnSpc>
                <a:spcPct val="115000"/>
              </a:lnSpc>
            </a:pPr>
            <a:r>
              <a:rPr lang="zh-CN" altLang="en-US" sz="2400" dirty="0">
                <a:latin typeface="宋体" panose="02010600030101010101" pitchFamily="2" charset="-122"/>
                <a:ea typeface="宋体" panose="02010600030101010101" pitchFamily="2" charset="-122"/>
              </a:rPr>
              <a:t>    焊接作为一种基本工艺方法应用于船舶、车辆、航空、锅炉、电机、冶炼设备、石油化工机械、矿山机械、起重机械、工程机械、建筑及国防等各个工业部门，并成功焊接了不少重大产品，如国家体育场－鸟巢、</a:t>
            </a:r>
            <a:r>
              <a:rPr lang="en-US" altLang="zh-CN" sz="2400" dirty="0">
                <a:latin typeface="宋体" panose="02010600030101010101" pitchFamily="2" charset="-122"/>
                <a:ea typeface="宋体" panose="02010600030101010101" pitchFamily="2" charset="-122"/>
              </a:rPr>
              <a:t>30</a:t>
            </a:r>
            <a:r>
              <a:rPr lang="zh-CN" altLang="en-US" sz="2400" dirty="0">
                <a:latin typeface="宋体" panose="02010600030101010101" pitchFamily="2" charset="-122"/>
                <a:ea typeface="宋体" panose="02010600030101010101" pitchFamily="2" charset="-122"/>
              </a:rPr>
              <a:t>万</a:t>
            </a:r>
            <a:r>
              <a:rPr lang="en-US" altLang="zh-CN" sz="2400" dirty="0">
                <a:latin typeface="宋体" panose="02010600030101010101" pitchFamily="2" charset="-122"/>
                <a:ea typeface="宋体" panose="02010600030101010101" pitchFamily="2" charset="-122"/>
              </a:rPr>
              <a:t>KW</a:t>
            </a:r>
            <a:r>
              <a:rPr lang="zh-CN" altLang="en-US" sz="2400" dirty="0">
                <a:latin typeface="宋体" panose="02010600030101010101" pitchFamily="2" charset="-122"/>
                <a:ea typeface="宋体" panose="02010600030101010101" pitchFamily="2" charset="-122"/>
              </a:rPr>
              <a:t>双水内冷汽轮发电机组、被喻为世界造船“皇冠上的明珠”的</a:t>
            </a:r>
            <a:r>
              <a:rPr lang="en-US" altLang="zh-CN" sz="2400" dirty="0">
                <a:latin typeface="宋体" panose="02010600030101010101" pitchFamily="2" charset="-122"/>
                <a:ea typeface="宋体" panose="02010600030101010101" pitchFamily="2" charset="-122"/>
              </a:rPr>
              <a:t>LNG</a:t>
            </a:r>
            <a:r>
              <a:rPr lang="zh-CN" altLang="en-US" sz="2400" dirty="0">
                <a:latin typeface="宋体" panose="02010600030101010101" pitchFamily="2" charset="-122"/>
                <a:ea typeface="宋体" panose="02010600030101010101" pitchFamily="2" charset="-122"/>
              </a:rPr>
              <a:t>液化天然气船、原子反应堆、神舟系列载人飞船、人造卫星等。</a:t>
            </a:r>
            <a:r>
              <a:rPr lang="zh-CN" altLang="en-US" dirty="0">
                <a:latin typeface="Arial" panose="020B0604020202020204" pitchFamily="34" charset="0"/>
                <a:ea typeface="宋体" panose="02010600030101010101" pitchFamily="2" charset="-122"/>
              </a:rPr>
              <a:t> </a:t>
            </a:r>
            <a:endParaRPr lang="en-US" altLang="zh-CN" dirty="0">
              <a:latin typeface="Arial" panose="020B0604020202020204" pitchFamily="34"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16890,&quot;width&quot;:105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6143</Words>
  <Application>WPS 演示</Application>
  <PresentationFormat>全屏显示(4:3)</PresentationFormat>
  <Paragraphs>351</Paragraphs>
  <Slides>37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Arial</vt:lpstr>
      <vt:lpstr>宋体</vt:lpstr>
      <vt:lpstr>Wingdings</vt:lpstr>
      <vt:lpstr>黑体</vt:lpstr>
      <vt:lpstr>Calibri</vt:lpstr>
      <vt:lpstr>Times New Roman</vt:lpstr>
      <vt:lpstr>Arial Unicode MS</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可人</cp:lastModifiedBy>
  <cp:revision>68</cp:revision>
  <dcterms:created xsi:type="dcterms:W3CDTF">2013-10-30T09:04:50Z</dcterms:created>
  <dcterms:modified xsi:type="dcterms:W3CDTF">2025-08-22T02:46:34Z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F898284A3ABA452F80AF85457C27907B_13</vt:lpwstr>
  </property>
</Properties>
</file>